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vml" ContentType="application/vnd.openxmlformats-officedocument.vmlDrawing"/>
  <Default Extension="xls" ContentType="application/vnd.ms-excel"/>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autoCompressPictures="0">
  <p:sldMasterIdLst>
    <p:sldMasterId id="2147483648" r:id="rId1"/>
  </p:sldMasterIdLst>
  <p:notesMasterIdLst>
    <p:notesMasterId r:id="rId21"/>
  </p:notesMasterIdLst>
  <p:handoutMasterIdLst>
    <p:handoutMasterId r:id="rId22"/>
  </p:handoutMasterIdLst>
  <p:sldIdLst>
    <p:sldId id="256" r:id="rId2"/>
    <p:sldId id="274" r:id="rId3"/>
    <p:sldId id="279" r:id="rId4"/>
    <p:sldId id="264" r:id="rId5"/>
    <p:sldId id="269" r:id="rId6"/>
    <p:sldId id="270" r:id="rId7"/>
    <p:sldId id="268" r:id="rId8"/>
    <p:sldId id="260" r:id="rId9"/>
    <p:sldId id="276" r:id="rId10"/>
    <p:sldId id="277" r:id="rId11"/>
    <p:sldId id="272" r:id="rId12"/>
    <p:sldId id="258" r:id="rId13"/>
    <p:sldId id="259" r:id="rId14"/>
    <p:sldId id="275" r:id="rId15"/>
    <p:sldId id="278" r:id="rId16"/>
    <p:sldId id="273" r:id="rId17"/>
    <p:sldId id="280" r:id="rId18"/>
    <p:sldId id="261" r:id="rId19"/>
    <p:sldId id="265" r:id="rId20"/>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1pPr>
    <a:lvl2pPr marL="4572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2pPr>
    <a:lvl3pPr marL="9144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3pPr>
    <a:lvl4pPr marL="13716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4pPr>
    <a:lvl5pPr marL="1828800" algn="l" defTabSz="457200" rtl="0" eaLnBrk="0" fontAlgn="base" hangingPunct="0">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18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019"/>
    <p:restoredTop sz="76450"/>
  </p:normalViewPr>
  <p:slideViewPr>
    <p:cSldViewPr snapToObjects="1">
      <p:cViewPr>
        <p:scale>
          <a:sx n="90" d="100"/>
          <a:sy n="90" d="100"/>
        </p:scale>
        <p:origin x="120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31CCAC65-57B1-5349-9B90-355914C2A1F0}" type="datetimeFigureOut">
              <a:rPr lang="en-US"/>
              <a:pPr>
                <a:defRPr/>
              </a:pPr>
              <a:t>2/23/18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3D76B89D-C79E-1448-B184-4CB2C5CE0A4C}"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1A3EE48E-1AFD-B448-8BFE-9684C781F9CD}" type="datetimeFigureOut">
              <a:rPr lang="en-US"/>
              <a:pPr>
                <a:defRPr/>
              </a:pPr>
              <a:t>2/23/18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E10A9226-197F-CB49-A43B-D4B3CD50DF0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p>
        </p:txBody>
      </p:sp>
      <p:sp>
        <p:nvSpPr>
          <p:cNvPr id="163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48A47A5A-0A82-E241-9431-E0EDB2A811C0}" type="slidenum">
              <a:rPr lang="en-US" altLang="x-none"/>
              <a:pPr/>
              <a:t>1</a:t>
            </a:fld>
            <a:endParaRPr lang="en-US" altLang="x-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a:t>Each area of the lab gathers information of the work that needs to be performed from various sources </a:t>
            </a:r>
            <a:r>
              <a:rPr lang="mr-IN" altLang="x-none">
                <a:ea typeface="Mangal" charset="0"/>
              </a:rPr>
              <a:t>–</a:t>
            </a:r>
            <a:r>
              <a:rPr lang="en-US" altLang="x-none"/>
              <a:t> orders are downloaded to instruments or lists of manual tests might be printed out in worksheets. </a:t>
            </a:r>
          </a:p>
          <a:p>
            <a:endParaRPr lang="en-US" altLang="x-none"/>
          </a:p>
          <a:p>
            <a:r>
              <a:rPr lang="en-US" altLang="x-none"/>
              <a:t>One of the main functions of the lab system is to receive orders for lab tests, organize them by instrument, method, or lab area, and then communicate these orders either to automated instruments, or to lab staff so that the testing can be performed. </a:t>
            </a:r>
          </a:p>
          <a:p>
            <a:endParaRPr lang="en-US" altLang="x-none"/>
          </a:p>
          <a:p>
            <a:r>
              <a:rPr lang="en-US" altLang="x-none"/>
              <a:t>Most lab systems provide a printed “pending list” that provides an overview of tests that have been waiting to be performed in a given area. The practice for how pending lists are used varies a lot between lab areas, but at least in our lab system, the ability to customize the report is limited. In a complex lab area with a high volume, this list can be very long, and it takes effort to find the actionable items. </a:t>
            </a:r>
          </a:p>
          <a:p>
            <a:endParaRPr lang="en-US" altLang="x-none"/>
          </a:p>
          <a:p>
            <a:r>
              <a:rPr lang="en-US" altLang="x-none"/>
              <a:t>I imagine that you have all seen printouts of pending tests like this one. Here’s a pending list for the group of worksheets used for our automated chemistry area.</a:t>
            </a:r>
          </a:p>
          <a:p>
            <a:endParaRPr lang="en-US" altLang="x-none"/>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5D4FF3A9-CE64-2645-9BC3-A782FFA749BF}" type="slidenum">
              <a:rPr lang="en-US" altLang="x-none"/>
              <a:pPr/>
              <a:t>2</a:t>
            </a:fld>
            <a:endParaRPr lang="en-US" altLang="x-non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a:t>The idea of listing pending orders on a screen in real time is of course both obvious and nothing new. Some lab systems provide this feature, with varying degrees of flexibility. Ours doesn’t. Commercial options for real time displays of pending orders or events do exist, but at the time we made our evaluation of various products, none met our criteria for data security, cost, or flexibility. </a:t>
            </a:r>
          </a:p>
          <a:p>
            <a:endParaRPr lang="en-US" altLang="x-none"/>
          </a:p>
        </p:txBody>
      </p:sp>
      <p:sp>
        <p:nvSpPr>
          <p:cNvPr id="4096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31C333FA-013B-A04C-AC1B-556522A27C1C}" type="slidenum">
              <a:rPr lang="en-US" altLang="x-none"/>
              <a:pPr/>
              <a:t>3</a:t>
            </a:fld>
            <a:endParaRPr lang="en-US" altLang="x-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04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a:t>Given the relative simplicity of the requirements, and the availability of the necessary skills and infrastructure in our department, we decided that it would be worth implementing our own solution.</a:t>
            </a:r>
          </a:p>
        </p:txBody>
      </p:sp>
      <p:sp>
        <p:nvSpPr>
          <p:cNvPr id="2048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32D98372-CB28-EE4D-ABBD-A079E97B2DA4}" type="slidenum">
              <a:rPr lang="en-US" altLang="x-none"/>
              <a:pPr/>
              <a:t>4</a:t>
            </a:fld>
            <a:endParaRPr lang="en-US" altLang="x-non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2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a:t>Here’s an example of the display, illustrating a few of the features. This one is also for the chemistry automation line.</a:t>
            </a:r>
          </a:p>
        </p:txBody>
      </p:sp>
      <p:sp>
        <p:nvSpPr>
          <p:cNvPr id="22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F3CF9954-0FE3-7049-A0A0-6C1F47C0AA05}" type="slidenum">
              <a:rPr lang="en-US" altLang="x-none"/>
              <a:pPr/>
              <a:t>5</a:t>
            </a:fld>
            <a:endParaRPr lang="en-US" altLang="x-non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x-none"/>
              <a:t>The manipulation of the raw data from the lab system and provided to the application can be generalized into a few operations. </a:t>
            </a:r>
          </a:p>
        </p:txBody>
      </p:sp>
      <p:sp>
        <p:nvSpPr>
          <p:cNvPr id="24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C7558EA6-2722-AA46-93C1-D4917F5494C1}" type="slidenum">
              <a:rPr lang="en-US" altLang="x-none"/>
              <a:pPr/>
              <a:t>6</a:t>
            </a:fld>
            <a:endParaRPr lang="en-US" altLang="x-non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x-none" altLang="x-none"/>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fld id="{0903B38A-02B9-AA49-86E0-AC568D29B037}" type="slidenum">
              <a:rPr lang="en-US" altLang="x-none"/>
              <a:pPr/>
              <a:t>8</a:t>
            </a:fld>
            <a:endParaRPr lang="en-US" altLang="x-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rgbClr val="3B185A"/>
          </a:solidFill>
          <a:ln w="22225" cap="flat" cmpd="sng" algn="ctr">
            <a:no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x-none" altLang="x-none" sz="1800" smtClean="0">
              <a:solidFill>
                <a:srgbClr val="FFFFFF"/>
              </a:solidFill>
              <a:latin typeface="Calibri" charset="0"/>
            </a:endParaRPr>
          </a:p>
        </p:txBody>
      </p:sp>
      <p:sp>
        <p:nvSpPr>
          <p:cNvPr id="5" name="Rectangle 4"/>
          <p:cNvSpPr/>
          <p:nvPr userDrawn="1"/>
        </p:nvSpPr>
        <p:spPr>
          <a:xfrm>
            <a:off x="228600" y="254000"/>
            <a:ext cx="8686800" cy="6418263"/>
          </a:xfrm>
          <a:prstGeom prst="rect">
            <a:avLst/>
          </a:prstGeom>
          <a:noFill/>
          <a:ln w="22225" cap="flat" cmpd="sng" algn="ctr">
            <a:solidFill>
              <a:schemeClr val="bg1"/>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x-none" altLang="x-none" sz="1800" smtClean="0">
              <a:solidFill>
                <a:srgbClr val="FFFFFF"/>
              </a:solidFill>
              <a:latin typeface="Calibri" charset="0"/>
            </a:endParaRPr>
          </a:p>
        </p:txBody>
      </p:sp>
      <p:sp>
        <p:nvSpPr>
          <p:cNvPr id="6" name="Rectangle 5"/>
          <p:cNvSpPr/>
          <p:nvPr userDrawn="1"/>
        </p:nvSpPr>
        <p:spPr>
          <a:xfrm>
            <a:off x="447675" y="152400"/>
            <a:ext cx="3314700" cy="215900"/>
          </a:xfrm>
          <a:prstGeom prst="rect">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x-none" altLang="x-none" sz="1800" smtClean="0">
              <a:solidFill>
                <a:srgbClr val="FFFFFF"/>
              </a:solidFill>
              <a:latin typeface="Calibri" charset="0"/>
            </a:endParaRPr>
          </a:p>
        </p:txBody>
      </p:sp>
      <p:pic>
        <p:nvPicPr>
          <p:cNvPr id="7" name="Picture 9"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rapezoid 7"/>
          <p:cNvSpPr/>
          <p:nvPr userDrawn="1"/>
        </p:nvSpPr>
        <p:spPr>
          <a:xfrm flipV="1">
            <a:off x="8167688" y="6348413"/>
            <a:ext cx="585787" cy="396875"/>
          </a:xfrm>
          <a:prstGeom prst="trapezoid">
            <a:avLst/>
          </a:prstGeom>
          <a:solidFill>
            <a:srgbClr val="3B185A"/>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x-none" altLang="x-none" sz="1800" smtClean="0">
              <a:solidFill>
                <a:srgbClr val="FFFFFF"/>
              </a:solidFill>
              <a:latin typeface="Calibri" charset="0"/>
            </a:endParaRPr>
          </a:p>
        </p:txBody>
      </p:sp>
      <p:pic>
        <p:nvPicPr>
          <p:cNvPr id="9" name="Picture 11" descr="UW_W-Logo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169275" y="6348413"/>
            <a:ext cx="593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1752600"/>
            <a:ext cx="7772400" cy="1470025"/>
          </a:xfrm>
        </p:spPr>
        <p:txBody>
          <a:bodyPr/>
          <a:lstStyle>
            <a:lvl1pPr>
              <a:defRPr>
                <a:solidFill>
                  <a:srgbClr val="FFFFFF"/>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508375"/>
            <a:ext cx="6400800" cy="175260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10" name="Date Placeholder 3"/>
          <p:cNvSpPr>
            <a:spLocks noGrp="1"/>
          </p:cNvSpPr>
          <p:nvPr>
            <p:ph type="dt" sz="half" idx="10"/>
          </p:nvPr>
        </p:nvSpPr>
        <p:spPr>
          <a:xfrm>
            <a:off x="447675" y="5943600"/>
            <a:ext cx="2133600" cy="365125"/>
          </a:xfrm>
        </p:spPr>
        <p:txBody>
          <a:bodyPr/>
          <a:lstStyle>
            <a:lvl1pPr>
              <a:defRPr>
                <a:solidFill>
                  <a:srgbClr val="FFFFFF"/>
                </a:solidFill>
              </a:defRPr>
            </a:lvl1pPr>
          </a:lstStyle>
          <a:p>
            <a:pPr>
              <a:defRPr/>
            </a:pPr>
            <a:fld id="{085A5222-4D4D-2D4E-AA8E-2E335604EFAB}" type="datetime1">
              <a:rPr lang="en-US" altLang="x-none"/>
              <a:pPr>
                <a:defRPr/>
              </a:pPr>
              <a:t>2/23/18</a:t>
            </a:fld>
            <a:endParaRPr lang="en-US" altLang="x-none"/>
          </a:p>
        </p:txBody>
      </p:sp>
      <p:sp>
        <p:nvSpPr>
          <p:cNvPr id="11" name="Footer Placeholder 4"/>
          <p:cNvSpPr>
            <a:spLocks noGrp="1"/>
          </p:cNvSpPr>
          <p:nvPr>
            <p:ph type="ftr" sz="quarter" idx="11"/>
          </p:nvPr>
        </p:nvSpPr>
        <p:spPr>
          <a:xfrm>
            <a:off x="3114675" y="5943600"/>
            <a:ext cx="2895600" cy="365125"/>
          </a:xfrm>
        </p:spPr>
        <p:txBody>
          <a:bodyPr/>
          <a:lstStyle>
            <a:lvl1pPr>
              <a:defRPr>
                <a:solidFill>
                  <a:srgbClr val="FFFFFF"/>
                </a:solidFill>
              </a:defRPr>
            </a:lvl1pPr>
          </a:lstStyle>
          <a:p>
            <a:pPr>
              <a:defRPr/>
            </a:pPr>
            <a:endParaRPr lang="x-none" altLang="x-none"/>
          </a:p>
        </p:txBody>
      </p:sp>
      <p:sp>
        <p:nvSpPr>
          <p:cNvPr id="12" name="Slide Number Placeholder 5"/>
          <p:cNvSpPr>
            <a:spLocks noGrp="1"/>
          </p:cNvSpPr>
          <p:nvPr>
            <p:ph type="sldNum" sz="quarter" idx="12"/>
          </p:nvPr>
        </p:nvSpPr>
        <p:spPr>
          <a:xfrm>
            <a:off x="6543675" y="5943600"/>
            <a:ext cx="2133600" cy="365125"/>
          </a:xfrm>
        </p:spPr>
        <p:txBody>
          <a:bodyPr/>
          <a:lstStyle>
            <a:lvl1pPr>
              <a:defRPr>
                <a:solidFill>
                  <a:srgbClr val="FFFFFF"/>
                </a:solidFill>
              </a:defRPr>
            </a:lvl1pPr>
          </a:lstStyle>
          <a:p>
            <a:pPr>
              <a:defRPr/>
            </a:pPr>
            <a:fld id="{9D75C865-C326-8142-92F9-9DDFB6FA9FDF}" type="slidenum">
              <a:rPr lang="en-US" altLang="x-none"/>
              <a:pPr>
                <a:defRPr/>
              </a:pPr>
              <a:t>‹#›</a:t>
            </a:fld>
            <a:endParaRPr lang="en-US" altLang="x-none"/>
          </a:p>
        </p:txBody>
      </p:sp>
    </p:spTree>
    <p:extLst>
      <p:ext uri="{BB962C8B-B14F-4D97-AF65-F5344CB8AC3E}">
        <p14:creationId xmlns:p14="http://schemas.microsoft.com/office/powerpoint/2010/main" val="198916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8025274-E324-DC4F-9315-50407B4A3A08}" type="datetime1">
              <a:rPr lang="en-US" altLang="x-none"/>
              <a:pPr>
                <a:defRPr/>
              </a:pPr>
              <a:t>2/23/18</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x-none" altLang="x-none"/>
          </a:p>
        </p:txBody>
      </p:sp>
      <p:sp>
        <p:nvSpPr>
          <p:cNvPr id="6" name="Slide Number Placeholder 5"/>
          <p:cNvSpPr>
            <a:spLocks noGrp="1"/>
          </p:cNvSpPr>
          <p:nvPr>
            <p:ph type="sldNum" sz="quarter" idx="12"/>
          </p:nvPr>
        </p:nvSpPr>
        <p:spPr/>
        <p:txBody>
          <a:bodyPr/>
          <a:lstStyle>
            <a:lvl1pPr>
              <a:defRPr/>
            </a:lvl1pPr>
          </a:lstStyle>
          <a:p>
            <a:pPr>
              <a:defRPr/>
            </a:pPr>
            <a:fld id="{4CF59D2F-6B71-CD44-AAC1-CAF0E050977B}" type="slidenum">
              <a:rPr lang="en-US" altLang="x-none"/>
              <a:pPr>
                <a:defRPr/>
              </a:pPr>
              <a:t>‹#›</a:t>
            </a:fld>
            <a:endParaRPr lang="en-US" altLang="x-none"/>
          </a:p>
        </p:txBody>
      </p:sp>
    </p:spTree>
    <p:extLst>
      <p:ext uri="{BB962C8B-B14F-4D97-AF65-F5344CB8AC3E}">
        <p14:creationId xmlns:p14="http://schemas.microsoft.com/office/powerpoint/2010/main" val="160792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1"/>
            <a:ext cx="20574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33400"/>
            <a:ext cx="6019800" cy="5410201"/>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74C6401-3F7D-434C-A536-E95226608A71}" type="datetime1">
              <a:rPr lang="en-US" altLang="x-none"/>
              <a:pPr>
                <a:defRPr/>
              </a:pPr>
              <a:t>2/23/18</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x-none" altLang="x-none"/>
          </a:p>
        </p:txBody>
      </p:sp>
      <p:sp>
        <p:nvSpPr>
          <p:cNvPr id="6" name="Slide Number Placeholder 5"/>
          <p:cNvSpPr>
            <a:spLocks noGrp="1"/>
          </p:cNvSpPr>
          <p:nvPr>
            <p:ph type="sldNum" sz="quarter" idx="12"/>
          </p:nvPr>
        </p:nvSpPr>
        <p:spPr/>
        <p:txBody>
          <a:bodyPr/>
          <a:lstStyle>
            <a:lvl1pPr>
              <a:defRPr/>
            </a:lvl1pPr>
          </a:lstStyle>
          <a:p>
            <a:pPr>
              <a:defRPr/>
            </a:pPr>
            <a:fld id="{85D5645E-4AA7-CF43-B2C4-43315926EB65}" type="slidenum">
              <a:rPr lang="en-US" altLang="x-none"/>
              <a:pPr>
                <a:defRPr/>
              </a:pPr>
              <a:t>‹#›</a:t>
            </a:fld>
            <a:endParaRPr lang="en-US" altLang="x-none"/>
          </a:p>
        </p:txBody>
      </p:sp>
    </p:spTree>
    <p:extLst>
      <p:ext uri="{BB962C8B-B14F-4D97-AF65-F5344CB8AC3E}">
        <p14:creationId xmlns:p14="http://schemas.microsoft.com/office/powerpoint/2010/main" val="383948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228600" y="254000"/>
            <a:ext cx="8686800" cy="6418263"/>
          </a:xfrm>
          <a:prstGeom prst="rect">
            <a:avLst/>
          </a:prstGeom>
          <a:noFill/>
          <a:ln w="22225" cap="flat" cmpd="sng" algn="ctr">
            <a:solidFill>
              <a:srgbClr val="3B185A"/>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x-none" altLang="x-none" sz="1800" smtClean="0">
              <a:solidFill>
                <a:srgbClr val="FFFFFF"/>
              </a:solidFill>
              <a:latin typeface="Calibri" charset="0"/>
            </a:endParaRPr>
          </a:p>
        </p:txBody>
      </p:sp>
      <p:sp>
        <p:nvSpPr>
          <p:cNvPr id="5" name="Rectangle 4"/>
          <p:cNvSpPr/>
          <p:nvPr userDrawn="1"/>
        </p:nvSpPr>
        <p:spPr>
          <a:xfrm>
            <a:off x="447675" y="152400"/>
            <a:ext cx="3314700" cy="215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x-none" altLang="x-none" sz="1800" smtClean="0">
              <a:solidFill>
                <a:srgbClr val="FFFFFF"/>
              </a:solidFill>
              <a:latin typeface="Calibri" charset="0"/>
            </a:endParaRPr>
          </a:p>
        </p:txBody>
      </p:sp>
      <p:pic>
        <p:nvPicPr>
          <p:cNvPr id="6" name="Picture 8" descr="UW.Wordmark_ctr.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8475" y="152400"/>
            <a:ext cx="321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9"/>
          <p:cNvGrpSpPr>
            <a:grpSpLocks noChangeAspect="1"/>
          </p:cNvGrpSpPr>
          <p:nvPr userDrawn="1"/>
        </p:nvGrpSpPr>
        <p:grpSpPr bwMode="auto">
          <a:xfrm>
            <a:off x="8167688" y="6348413"/>
            <a:ext cx="595312" cy="400050"/>
            <a:chOff x="8045450" y="6222997"/>
            <a:chExt cx="745067" cy="500464"/>
          </a:xfrm>
        </p:grpSpPr>
        <p:sp>
          <p:nvSpPr>
            <p:cNvPr id="8" name="Trapezoid 7"/>
            <p:cNvSpPr/>
            <p:nvPr userDrawn="1"/>
          </p:nvSpPr>
          <p:spPr>
            <a:xfrm flipV="1">
              <a:off x="8045450" y="6222997"/>
              <a:ext cx="733146" cy="494505"/>
            </a:xfrm>
            <a:prstGeom prst="trapezoid">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endParaRPr lang="x-none" altLang="x-none" sz="1800" smtClean="0">
                <a:solidFill>
                  <a:srgbClr val="FFFFFF"/>
                </a:solidFill>
                <a:latin typeface="Calibri" charset="0"/>
              </a:endParaRPr>
            </a:p>
          </p:txBody>
        </p:sp>
        <p:pic>
          <p:nvPicPr>
            <p:cNvPr id="9" name="Picture 8" descr="UW_W-Logo_RGB.png"/>
            <p:cNvPicPr>
              <a:picLocks noChangeAspect="1"/>
            </p:cNvPicPr>
            <p:nvPr userDrawn="1"/>
          </p:nvPicPr>
          <p:blipFill>
            <a:blip r:embed="rId3"/>
            <a:stretch>
              <a:fillRect/>
            </a:stretch>
          </p:blipFill>
          <p:spPr>
            <a:xfrm>
              <a:off x="8047567" y="6223002"/>
              <a:ext cx="742950" cy="500459"/>
            </a:xfrm>
            <a:prstGeom prst="rect">
              <a:avLst/>
            </a:prstGeom>
            <a:ln>
              <a:noFill/>
            </a:ln>
            <a:effectLst>
              <a:glow rad="38100">
                <a:schemeClr val="bg1"/>
              </a:glow>
            </a:effectLst>
          </p:spPr>
        </p:pic>
      </p:gr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Date Placeholder 3"/>
          <p:cNvSpPr>
            <a:spLocks noGrp="1"/>
          </p:cNvSpPr>
          <p:nvPr>
            <p:ph type="dt" sz="half" idx="10"/>
          </p:nvPr>
        </p:nvSpPr>
        <p:spPr/>
        <p:txBody>
          <a:bodyPr/>
          <a:lstStyle>
            <a:lvl1pPr>
              <a:defRPr/>
            </a:lvl1pPr>
          </a:lstStyle>
          <a:p>
            <a:pPr>
              <a:defRPr/>
            </a:pPr>
            <a:fld id="{D017080D-3CFB-AB4E-B8FB-F16271B8D49A}" type="datetime1">
              <a:rPr lang="en-US" altLang="x-none"/>
              <a:pPr>
                <a:defRPr/>
              </a:pPr>
              <a:t>2/23/18</a:t>
            </a:fld>
            <a:endParaRPr lang="en-US" altLang="x-none"/>
          </a:p>
        </p:txBody>
      </p:sp>
      <p:sp>
        <p:nvSpPr>
          <p:cNvPr id="11" name="Footer Placeholder 4"/>
          <p:cNvSpPr>
            <a:spLocks noGrp="1"/>
          </p:cNvSpPr>
          <p:nvPr>
            <p:ph type="ftr" sz="quarter" idx="11"/>
          </p:nvPr>
        </p:nvSpPr>
        <p:spPr/>
        <p:txBody>
          <a:bodyPr/>
          <a:lstStyle>
            <a:lvl1pPr>
              <a:defRPr/>
            </a:lvl1pPr>
          </a:lstStyle>
          <a:p>
            <a:pPr>
              <a:defRPr/>
            </a:pPr>
            <a:endParaRPr lang="x-none" altLang="x-none"/>
          </a:p>
        </p:txBody>
      </p:sp>
      <p:sp>
        <p:nvSpPr>
          <p:cNvPr id="12" name="Slide Number Placeholder 5"/>
          <p:cNvSpPr>
            <a:spLocks noGrp="1"/>
          </p:cNvSpPr>
          <p:nvPr>
            <p:ph type="sldNum" sz="quarter" idx="12"/>
          </p:nvPr>
        </p:nvSpPr>
        <p:spPr/>
        <p:txBody>
          <a:bodyPr/>
          <a:lstStyle>
            <a:lvl1pPr>
              <a:defRPr/>
            </a:lvl1pPr>
          </a:lstStyle>
          <a:p>
            <a:pPr>
              <a:defRPr/>
            </a:pPr>
            <a:fld id="{27F06F49-EFDA-984C-BB1B-AA2CF1FE617A}" type="slidenum">
              <a:rPr lang="en-US" altLang="x-none"/>
              <a:pPr>
                <a:defRPr/>
              </a:pPr>
              <a:t>‹#›</a:t>
            </a:fld>
            <a:endParaRPr lang="en-US" altLang="x-none"/>
          </a:p>
        </p:txBody>
      </p:sp>
    </p:spTree>
    <p:extLst>
      <p:ext uri="{BB962C8B-B14F-4D97-AF65-F5344CB8AC3E}">
        <p14:creationId xmlns:p14="http://schemas.microsoft.com/office/powerpoint/2010/main" val="194554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FABC5C5C-FDC0-1E42-B51C-70CBBD87ACB9}" type="datetime1">
              <a:rPr lang="en-US" altLang="x-none"/>
              <a:pPr>
                <a:defRPr/>
              </a:pPr>
              <a:t>2/23/18</a:t>
            </a:fld>
            <a:endParaRPr lang="en-US" altLang="x-none"/>
          </a:p>
        </p:txBody>
      </p:sp>
      <p:sp>
        <p:nvSpPr>
          <p:cNvPr id="5" name="Footer Placeholder 4"/>
          <p:cNvSpPr>
            <a:spLocks noGrp="1"/>
          </p:cNvSpPr>
          <p:nvPr>
            <p:ph type="ftr" sz="quarter" idx="11"/>
          </p:nvPr>
        </p:nvSpPr>
        <p:spPr/>
        <p:txBody>
          <a:bodyPr/>
          <a:lstStyle>
            <a:lvl1pPr>
              <a:defRPr/>
            </a:lvl1pPr>
          </a:lstStyle>
          <a:p>
            <a:pPr>
              <a:defRPr/>
            </a:pPr>
            <a:endParaRPr lang="x-none" altLang="x-none"/>
          </a:p>
        </p:txBody>
      </p:sp>
      <p:sp>
        <p:nvSpPr>
          <p:cNvPr id="6" name="Slide Number Placeholder 5"/>
          <p:cNvSpPr>
            <a:spLocks noGrp="1"/>
          </p:cNvSpPr>
          <p:nvPr>
            <p:ph type="sldNum" sz="quarter" idx="12"/>
          </p:nvPr>
        </p:nvSpPr>
        <p:spPr/>
        <p:txBody>
          <a:bodyPr/>
          <a:lstStyle>
            <a:lvl1pPr>
              <a:defRPr/>
            </a:lvl1pPr>
          </a:lstStyle>
          <a:p>
            <a:pPr>
              <a:defRPr/>
            </a:pPr>
            <a:fld id="{47DE3196-F8A7-E54F-A6F4-3FCACD0D8A4E}" type="slidenum">
              <a:rPr lang="en-US" altLang="x-none"/>
              <a:pPr>
                <a:defRPr/>
              </a:pPr>
              <a:t>‹#›</a:t>
            </a:fld>
            <a:endParaRPr lang="en-US" altLang="x-none"/>
          </a:p>
        </p:txBody>
      </p:sp>
    </p:spTree>
    <p:extLst>
      <p:ext uri="{BB962C8B-B14F-4D97-AF65-F5344CB8AC3E}">
        <p14:creationId xmlns:p14="http://schemas.microsoft.com/office/powerpoint/2010/main" val="225888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445EA5E-B93B-6440-9C88-09AD586948F3}" type="datetime1">
              <a:rPr lang="en-US" altLang="x-none"/>
              <a:pPr>
                <a:defRPr/>
              </a:pPr>
              <a:t>2/23/18</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x-none" altLang="x-none"/>
          </a:p>
        </p:txBody>
      </p:sp>
      <p:sp>
        <p:nvSpPr>
          <p:cNvPr id="7" name="Slide Number Placeholder 5"/>
          <p:cNvSpPr>
            <a:spLocks noGrp="1"/>
          </p:cNvSpPr>
          <p:nvPr>
            <p:ph type="sldNum" sz="quarter" idx="12"/>
          </p:nvPr>
        </p:nvSpPr>
        <p:spPr/>
        <p:txBody>
          <a:bodyPr/>
          <a:lstStyle>
            <a:lvl1pPr>
              <a:defRPr/>
            </a:lvl1pPr>
          </a:lstStyle>
          <a:p>
            <a:pPr>
              <a:defRPr/>
            </a:pPr>
            <a:fld id="{94581B47-CC3D-AC4C-BE84-B1517665ED67}" type="slidenum">
              <a:rPr lang="en-US" altLang="x-none"/>
              <a:pPr>
                <a:defRPr/>
              </a:pPr>
              <a:t>‹#›</a:t>
            </a:fld>
            <a:endParaRPr lang="en-US" altLang="x-none"/>
          </a:p>
        </p:txBody>
      </p:sp>
    </p:spTree>
    <p:extLst>
      <p:ext uri="{BB962C8B-B14F-4D97-AF65-F5344CB8AC3E}">
        <p14:creationId xmlns:p14="http://schemas.microsoft.com/office/powerpoint/2010/main" val="1911188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5AC05F07-17B5-C84C-A5FB-0BC07620C7C6}" type="datetime1">
              <a:rPr lang="en-US" altLang="x-none"/>
              <a:pPr>
                <a:defRPr/>
              </a:pPr>
              <a:t>2/23/18</a:t>
            </a:fld>
            <a:endParaRPr lang="en-US" altLang="x-none"/>
          </a:p>
        </p:txBody>
      </p:sp>
      <p:sp>
        <p:nvSpPr>
          <p:cNvPr id="8" name="Footer Placeholder 4"/>
          <p:cNvSpPr>
            <a:spLocks noGrp="1"/>
          </p:cNvSpPr>
          <p:nvPr>
            <p:ph type="ftr" sz="quarter" idx="11"/>
          </p:nvPr>
        </p:nvSpPr>
        <p:spPr/>
        <p:txBody>
          <a:bodyPr/>
          <a:lstStyle>
            <a:lvl1pPr>
              <a:defRPr/>
            </a:lvl1pPr>
          </a:lstStyle>
          <a:p>
            <a:pPr>
              <a:defRPr/>
            </a:pPr>
            <a:endParaRPr lang="x-none" altLang="x-none"/>
          </a:p>
        </p:txBody>
      </p:sp>
      <p:sp>
        <p:nvSpPr>
          <p:cNvPr id="9" name="Slide Number Placeholder 5"/>
          <p:cNvSpPr>
            <a:spLocks noGrp="1"/>
          </p:cNvSpPr>
          <p:nvPr>
            <p:ph type="sldNum" sz="quarter" idx="12"/>
          </p:nvPr>
        </p:nvSpPr>
        <p:spPr/>
        <p:txBody>
          <a:bodyPr/>
          <a:lstStyle>
            <a:lvl1pPr>
              <a:defRPr/>
            </a:lvl1pPr>
          </a:lstStyle>
          <a:p>
            <a:pPr>
              <a:defRPr/>
            </a:pPr>
            <a:fld id="{8166B95B-C202-4141-B7F6-79D4A96A75A1}" type="slidenum">
              <a:rPr lang="en-US" altLang="x-none"/>
              <a:pPr>
                <a:defRPr/>
              </a:pPr>
              <a:t>‹#›</a:t>
            </a:fld>
            <a:endParaRPr lang="en-US" altLang="x-none"/>
          </a:p>
        </p:txBody>
      </p:sp>
    </p:spTree>
    <p:extLst>
      <p:ext uri="{BB962C8B-B14F-4D97-AF65-F5344CB8AC3E}">
        <p14:creationId xmlns:p14="http://schemas.microsoft.com/office/powerpoint/2010/main" val="143174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DC403CD6-5854-3640-895B-7EC6D18EA532}" type="datetime1">
              <a:rPr lang="en-US" altLang="x-none"/>
              <a:pPr>
                <a:defRPr/>
              </a:pPr>
              <a:t>2/23/18</a:t>
            </a:fld>
            <a:endParaRPr lang="en-US" altLang="x-none"/>
          </a:p>
        </p:txBody>
      </p:sp>
      <p:sp>
        <p:nvSpPr>
          <p:cNvPr id="4" name="Footer Placeholder 4"/>
          <p:cNvSpPr>
            <a:spLocks noGrp="1"/>
          </p:cNvSpPr>
          <p:nvPr>
            <p:ph type="ftr" sz="quarter" idx="11"/>
          </p:nvPr>
        </p:nvSpPr>
        <p:spPr/>
        <p:txBody>
          <a:bodyPr/>
          <a:lstStyle>
            <a:lvl1pPr>
              <a:defRPr/>
            </a:lvl1pPr>
          </a:lstStyle>
          <a:p>
            <a:pPr>
              <a:defRPr/>
            </a:pPr>
            <a:endParaRPr lang="x-none" altLang="x-none"/>
          </a:p>
        </p:txBody>
      </p:sp>
      <p:sp>
        <p:nvSpPr>
          <p:cNvPr id="5" name="Slide Number Placeholder 5"/>
          <p:cNvSpPr>
            <a:spLocks noGrp="1"/>
          </p:cNvSpPr>
          <p:nvPr>
            <p:ph type="sldNum" sz="quarter" idx="12"/>
          </p:nvPr>
        </p:nvSpPr>
        <p:spPr/>
        <p:txBody>
          <a:bodyPr/>
          <a:lstStyle>
            <a:lvl1pPr>
              <a:defRPr/>
            </a:lvl1pPr>
          </a:lstStyle>
          <a:p>
            <a:pPr>
              <a:defRPr/>
            </a:pPr>
            <a:fld id="{23017EE5-BFBD-AF4D-B748-0D5816BDE2AF}" type="slidenum">
              <a:rPr lang="en-US" altLang="x-none"/>
              <a:pPr>
                <a:defRPr/>
              </a:pPr>
              <a:t>‹#›</a:t>
            </a:fld>
            <a:endParaRPr lang="en-US" altLang="x-none"/>
          </a:p>
        </p:txBody>
      </p:sp>
    </p:spTree>
    <p:extLst>
      <p:ext uri="{BB962C8B-B14F-4D97-AF65-F5344CB8AC3E}">
        <p14:creationId xmlns:p14="http://schemas.microsoft.com/office/powerpoint/2010/main" val="712100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6290754-DFC2-1C4F-8BE1-95EA40700E7B}" type="datetime1">
              <a:rPr lang="en-US" altLang="x-none"/>
              <a:pPr>
                <a:defRPr/>
              </a:pPr>
              <a:t>2/23/18</a:t>
            </a:fld>
            <a:endParaRPr lang="en-US" altLang="x-none"/>
          </a:p>
        </p:txBody>
      </p:sp>
      <p:sp>
        <p:nvSpPr>
          <p:cNvPr id="3" name="Footer Placeholder 4"/>
          <p:cNvSpPr>
            <a:spLocks noGrp="1"/>
          </p:cNvSpPr>
          <p:nvPr>
            <p:ph type="ftr" sz="quarter" idx="11"/>
          </p:nvPr>
        </p:nvSpPr>
        <p:spPr/>
        <p:txBody>
          <a:bodyPr/>
          <a:lstStyle>
            <a:lvl1pPr>
              <a:defRPr/>
            </a:lvl1pPr>
          </a:lstStyle>
          <a:p>
            <a:pPr>
              <a:defRPr/>
            </a:pPr>
            <a:endParaRPr lang="x-none" altLang="x-none"/>
          </a:p>
        </p:txBody>
      </p:sp>
      <p:sp>
        <p:nvSpPr>
          <p:cNvPr id="4" name="Slide Number Placeholder 5"/>
          <p:cNvSpPr>
            <a:spLocks noGrp="1"/>
          </p:cNvSpPr>
          <p:nvPr>
            <p:ph type="sldNum" sz="quarter" idx="12"/>
          </p:nvPr>
        </p:nvSpPr>
        <p:spPr/>
        <p:txBody>
          <a:bodyPr/>
          <a:lstStyle>
            <a:lvl1pPr>
              <a:defRPr/>
            </a:lvl1pPr>
          </a:lstStyle>
          <a:p>
            <a:pPr>
              <a:defRPr/>
            </a:pPr>
            <a:fld id="{E993D5DB-E395-6346-ABB1-5C6262238F0D}" type="slidenum">
              <a:rPr lang="en-US" altLang="x-none"/>
              <a:pPr>
                <a:defRPr/>
              </a:pPr>
              <a:t>‹#›</a:t>
            </a:fld>
            <a:endParaRPr lang="en-US" altLang="x-none"/>
          </a:p>
        </p:txBody>
      </p:sp>
    </p:spTree>
    <p:extLst>
      <p:ext uri="{BB962C8B-B14F-4D97-AF65-F5344CB8AC3E}">
        <p14:creationId xmlns:p14="http://schemas.microsoft.com/office/powerpoint/2010/main" val="345730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008313" cy="10668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533401"/>
            <a:ext cx="5111750" cy="54102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676400"/>
            <a:ext cx="3008313" cy="426720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AF24FF5-0493-984E-8494-FC895B2FC3EF}" type="datetime1">
              <a:rPr lang="en-US" altLang="x-none"/>
              <a:pPr>
                <a:defRPr/>
              </a:pPr>
              <a:t>2/23/18</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x-none" altLang="x-none"/>
          </a:p>
        </p:txBody>
      </p:sp>
      <p:sp>
        <p:nvSpPr>
          <p:cNvPr id="7" name="Slide Number Placeholder 5"/>
          <p:cNvSpPr>
            <a:spLocks noGrp="1"/>
          </p:cNvSpPr>
          <p:nvPr>
            <p:ph type="sldNum" sz="quarter" idx="12"/>
          </p:nvPr>
        </p:nvSpPr>
        <p:spPr/>
        <p:txBody>
          <a:bodyPr/>
          <a:lstStyle>
            <a:lvl1pPr>
              <a:defRPr/>
            </a:lvl1pPr>
          </a:lstStyle>
          <a:p>
            <a:pPr>
              <a:defRPr/>
            </a:pPr>
            <a:fld id="{2A82FA81-A541-264A-BF42-EE87C047D328}" type="slidenum">
              <a:rPr lang="en-US" altLang="x-none"/>
              <a:pPr>
                <a:defRPr/>
              </a:pPr>
              <a:t>‹#›</a:t>
            </a:fld>
            <a:endParaRPr lang="en-US" altLang="x-none"/>
          </a:p>
        </p:txBody>
      </p:sp>
    </p:spTree>
    <p:extLst>
      <p:ext uri="{BB962C8B-B14F-4D97-AF65-F5344CB8AC3E}">
        <p14:creationId xmlns:p14="http://schemas.microsoft.com/office/powerpoint/2010/main" val="1746710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6482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39592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214938"/>
            <a:ext cx="5486400" cy="728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341362DF-490C-0A42-958E-63C97785FE38}" type="datetime1">
              <a:rPr lang="en-US" altLang="x-none"/>
              <a:pPr>
                <a:defRPr/>
              </a:pPr>
              <a:t>2/23/18</a:t>
            </a:fld>
            <a:endParaRPr lang="en-US" altLang="x-none"/>
          </a:p>
        </p:txBody>
      </p:sp>
      <p:sp>
        <p:nvSpPr>
          <p:cNvPr id="6" name="Footer Placeholder 4"/>
          <p:cNvSpPr>
            <a:spLocks noGrp="1"/>
          </p:cNvSpPr>
          <p:nvPr>
            <p:ph type="ftr" sz="quarter" idx="11"/>
          </p:nvPr>
        </p:nvSpPr>
        <p:spPr/>
        <p:txBody>
          <a:bodyPr/>
          <a:lstStyle>
            <a:lvl1pPr>
              <a:defRPr/>
            </a:lvl1pPr>
          </a:lstStyle>
          <a:p>
            <a:pPr>
              <a:defRPr/>
            </a:pPr>
            <a:endParaRPr lang="x-none" altLang="x-none"/>
          </a:p>
        </p:txBody>
      </p:sp>
      <p:sp>
        <p:nvSpPr>
          <p:cNvPr id="7" name="Slide Number Placeholder 5"/>
          <p:cNvSpPr>
            <a:spLocks noGrp="1"/>
          </p:cNvSpPr>
          <p:nvPr>
            <p:ph type="sldNum" sz="quarter" idx="12"/>
          </p:nvPr>
        </p:nvSpPr>
        <p:spPr/>
        <p:txBody>
          <a:bodyPr/>
          <a:lstStyle>
            <a:lvl1pPr>
              <a:defRPr/>
            </a:lvl1pPr>
          </a:lstStyle>
          <a:p>
            <a:pPr>
              <a:defRPr/>
            </a:pPr>
            <a:fld id="{EA815C78-BECE-DE41-A6CC-AB735F8FF4FB}" type="slidenum">
              <a:rPr lang="en-US" altLang="x-none"/>
              <a:pPr>
                <a:defRPr/>
              </a:pPr>
              <a:t>‹#›</a:t>
            </a:fld>
            <a:endParaRPr lang="en-US" altLang="x-none"/>
          </a:p>
        </p:txBody>
      </p:sp>
    </p:spTree>
    <p:extLst>
      <p:ext uri="{BB962C8B-B14F-4D97-AF65-F5344CB8AC3E}">
        <p14:creationId xmlns:p14="http://schemas.microsoft.com/office/powerpoint/2010/main" val="8620534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533400"/>
            <a:ext cx="8229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457200" y="1676400"/>
            <a:ext cx="8229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447675" y="609600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defRPr>
            </a:lvl1pPr>
          </a:lstStyle>
          <a:p>
            <a:pPr>
              <a:defRPr/>
            </a:pPr>
            <a:fld id="{90648FEA-E379-094D-8119-D5A615E4FAC7}" type="datetime1">
              <a:rPr lang="en-US" altLang="x-none"/>
              <a:pPr>
                <a:defRPr/>
              </a:pPr>
              <a:t>2/23/18</a:t>
            </a:fld>
            <a:endParaRPr lang="en-US" altLang="x-none"/>
          </a:p>
        </p:txBody>
      </p:sp>
      <p:sp>
        <p:nvSpPr>
          <p:cNvPr id="5" name="Footer Placeholder 4"/>
          <p:cNvSpPr>
            <a:spLocks noGrp="1"/>
          </p:cNvSpPr>
          <p:nvPr>
            <p:ph type="ftr" sz="quarter" idx="3"/>
          </p:nvPr>
        </p:nvSpPr>
        <p:spPr>
          <a:xfrm>
            <a:off x="3114675" y="609600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charset="0"/>
              </a:defRPr>
            </a:lvl1pPr>
          </a:lstStyle>
          <a:p>
            <a:pPr>
              <a:defRPr/>
            </a:pPr>
            <a:endParaRPr lang="x-none" altLang="x-none"/>
          </a:p>
        </p:txBody>
      </p:sp>
      <p:sp>
        <p:nvSpPr>
          <p:cNvPr id="6" name="Slide Number Placeholder 5"/>
          <p:cNvSpPr>
            <a:spLocks noGrp="1"/>
          </p:cNvSpPr>
          <p:nvPr>
            <p:ph type="sldNum" sz="quarter" idx="4"/>
          </p:nvPr>
        </p:nvSpPr>
        <p:spPr>
          <a:xfrm>
            <a:off x="6543675" y="609600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charset="0"/>
              </a:defRPr>
            </a:lvl1pPr>
          </a:lstStyle>
          <a:p>
            <a:pPr>
              <a:defRPr/>
            </a:pPr>
            <a:fld id="{3CBDFDA5-9C0B-2C4D-BA0E-FBA2101F8C50}"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840" r:id="rId1"/>
    <p:sldLayoutId id="2147483841"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oleObject" Target="../embeddings/Microsoft_Excel_Chart3.xls"/><Relationship Id="rId5" Type="http://schemas.openxmlformats.org/officeDocument/2006/relationships/image" Target="../media/image18.png"/><Relationship Id="rId6" Type="http://schemas.openxmlformats.org/officeDocument/2006/relationships/oleObject" Target="../embeddings/oleObject4.bin"/><Relationship Id="rId7" Type="http://schemas.openxmlformats.org/officeDocument/2006/relationships/oleObject" Target="../embeddings/Microsoft_Excel_Chart4.xls"/><Relationship Id="rId8" Type="http://schemas.openxmlformats.org/officeDocument/2006/relationships/image" Target="../media/image19.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oleObject" Target="../embeddings/Microsoft_Excel_Chart1.xls"/><Relationship Id="rId5" Type="http://schemas.openxmlformats.org/officeDocument/2006/relationships/image" Target="../media/image16.png"/><Relationship Id="rId6" Type="http://schemas.openxmlformats.org/officeDocument/2006/relationships/oleObject" Target="../embeddings/oleObject2.bin"/><Relationship Id="rId7" Type="http://schemas.openxmlformats.org/officeDocument/2006/relationships/oleObject" Target="../embeddings/Microsoft_Excel_Chart2.xls"/><Relationship Id="rId8"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pPr eaLnBrk="1" hangingPunct="1"/>
            <a:r>
              <a:rPr lang="en-US" altLang="x-none">
                <a:ea typeface="ＭＳ Ｐゴシック" charset="-128"/>
              </a:rPr>
              <a:t>An open source web application for real-time display of pending orders</a:t>
            </a:r>
            <a:endParaRPr lang="x-none" altLang="x-none">
              <a:ea typeface="ＭＳ Ｐゴシック" charset="-128"/>
            </a:endParaRPr>
          </a:p>
        </p:txBody>
      </p:sp>
      <p:sp>
        <p:nvSpPr>
          <p:cNvPr id="15362" name="Subtitle 2"/>
          <p:cNvSpPr>
            <a:spLocks noGrp="1"/>
          </p:cNvSpPr>
          <p:nvPr>
            <p:ph type="subTitle" idx="1"/>
          </p:nvPr>
        </p:nvSpPr>
        <p:spPr/>
        <p:txBody>
          <a:bodyPr/>
          <a:lstStyle/>
          <a:p>
            <a:pPr eaLnBrk="1" hangingPunct="1"/>
            <a:r>
              <a:rPr lang="en-US" altLang="x-none">
                <a:ea typeface="ＭＳ Ｐゴシック" charset="-128"/>
              </a:rPr>
              <a:t>Noah Hoffman, MD, PhD</a:t>
            </a:r>
          </a:p>
          <a:p>
            <a:pPr eaLnBrk="1" hangingPunct="1"/>
            <a:r>
              <a:rPr lang="en-US" altLang="x-none">
                <a:ea typeface="ＭＳ Ｐゴシック" charset="-128"/>
              </a:rPr>
              <a:t>University of Washington</a:t>
            </a:r>
          </a:p>
          <a:p>
            <a:pPr eaLnBrk="1" hangingPunct="1"/>
            <a:r>
              <a:rPr lang="en-US" altLang="x-none">
                <a:ea typeface="ＭＳ Ｐゴシック" charset="-128"/>
              </a:rPr>
              <a:t>Pathology Informatics Summit 2017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7" name="Content Placeholder 4"/>
          <p:cNvGraphicFramePr>
            <a:graphicFrameLocks noGrp="1"/>
          </p:cNvGraphicFramePr>
          <p:nvPr>
            <p:ph idx="1"/>
          </p:nvPr>
        </p:nvGraphicFramePr>
        <p:xfrm>
          <a:off x="600075" y="2006600"/>
          <a:ext cx="4098925" cy="3835400"/>
        </p:xfrm>
        <a:graphic>
          <a:graphicData uri="http://schemas.openxmlformats.org/presentationml/2006/ole">
            <mc:AlternateContent xmlns:mc="http://schemas.openxmlformats.org/markup-compatibility/2006">
              <mc:Choice xmlns:v="urn:schemas-microsoft-com:vml" Requires="v">
                <p:oleObj spid="_x0000_s29701" name="Chart" r:id="rId4" imgW="4102269" imgH="3840163" progId="Excel.Chart.8">
                  <p:embed/>
                </p:oleObj>
              </mc:Choice>
              <mc:Fallback>
                <p:oleObj name="Chart" r:id="rId4" imgW="4102269" imgH="3840163" progId="Excel.Chart.8">
                  <p:embed/>
                  <p:pic>
                    <p:nvPicPr>
                      <p:cNvPr id="0" name="Content Placeholder 4"/>
                      <p:cNvPicPr>
                        <a:picLocks noGrp="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 y="2006600"/>
                        <a:ext cx="4098925"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698" name="TextBox 5"/>
          <p:cNvSpPr txBox="1">
            <a:spLocks noChangeArrowheads="1"/>
          </p:cNvSpPr>
          <p:nvPr/>
        </p:nvSpPr>
        <p:spPr bwMode="auto">
          <a:xfrm>
            <a:off x="627063" y="966788"/>
            <a:ext cx="39639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a:latin typeface="Arial" charset="0"/>
              </a:rPr>
              <a:t>The PLM mostly </a:t>
            </a:r>
            <a:r>
              <a:rPr lang="en-US" altLang="x-none" sz="1800" b="1">
                <a:latin typeface="Arial" charset="0"/>
              </a:rPr>
              <a:t>replaces functionality in the LIS</a:t>
            </a:r>
            <a:r>
              <a:rPr lang="en-US" altLang="x-none" sz="1800">
                <a:latin typeface="Arial" charset="0"/>
              </a:rPr>
              <a:t> for monitoring pending tests (such as printed pending lists).</a:t>
            </a:r>
          </a:p>
        </p:txBody>
      </p:sp>
      <p:graphicFrame>
        <p:nvGraphicFramePr>
          <p:cNvPr id="29699" name="Content Placeholder 4"/>
          <p:cNvGraphicFramePr>
            <a:graphicFrameLocks/>
          </p:cNvGraphicFramePr>
          <p:nvPr/>
        </p:nvGraphicFramePr>
        <p:xfrm>
          <a:off x="4638675" y="2006600"/>
          <a:ext cx="4098925" cy="3835400"/>
        </p:xfrm>
        <a:graphic>
          <a:graphicData uri="http://schemas.openxmlformats.org/presentationml/2006/ole">
            <mc:AlternateContent xmlns:mc="http://schemas.openxmlformats.org/markup-compatibility/2006">
              <mc:Choice xmlns:v="urn:schemas-microsoft-com:vml" Requires="v">
                <p:oleObj spid="_x0000_s29702" name="Chart" r:id="rId7" imgW="4108364" imgH="3840163" progId="Excel.Chart.8">
                  <p:embed/>
                </p:oleObj>
              </mc:Choice>
              <mc:Fallback>
                <p:oleObj name="Chart" r:id="rId7" imgW="4108364" imgH="3840163" progId="Excel.Chart.8">
                  <p:embed/>
                  <p:pic>
                    <p:nvPicPr>
                      <p:cNvPr id="0" name="Content Placeholder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8675" y="2006600"/>
                        <a:ext cx="4098925"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0" name="TextBox 8"/>
          <p:cNvSpPr txBox="1">
            <a:spLocks noChangeArrowheads="1"/>
          </p:cNvSpPr>
          <p:nvPr/>
        </p:nvSpPr>
        <p:spPr bwMode="auto">
          <a:xfrm>
            <a:off x="4849813" y="966788"/>
            <a:ext cx="36766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a:latin typeface="Arial" charset="0"/>
              </a:rPr>
              <a:t>PLM Comments provide an important </a:t>
            </a:r>
            <a:r>
              <a:rPr lang="en-US" altLang="x-none" sz="1800" b="1">
                <a:latin typeface="Arial" charset="0"/>
              </a:rPr>
              <a:t>mechanism of communication</a:t>
            </a:r>
            <a:r>
              <a:rPr lang="en-US" altLang="x-none" sz="1800">
                <a:latin typeface="Arial" charset="0"/>
              </a:rPr>
              <a:t> in my lab area.</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x-none">
                <a:ea typeface="ＭＳ Ｐゴシック" charset="-128"/>
              </a:rPr>
              <a:t>Use cases</a:t>
            </a:r>
          </a:p>
        </p:txBody>
      </p:sp>
      <p:graphicFrame>
        <p:nvGraphicFramePr>
          <p:cNvPr id="4" name="Content Placeholder 3"/>
          <p:cNvGraphicFramePr>
            <a:graphicFrameLocks noGrp="1"/>
          </p:cNvGraphicFramePr>
          <p:nvPr>
            <p:ph idx="1"/>
          </p:nvPr>
        </p:nvGraphicFramePr>
        <p:xfrm>
          <a:off x="457200" y="1676400"/>
          <a:ext cx="8229600" cy="4221163"/>
        </p:xfrm>
        <a:graphic>
          <a:graphicData uri="http://schemas.openxmlformats.org/drawingml/2006/table">
            <a:tbl>
              <a:tblPr firstRow="1" bandRow="1">
                <a:tableStyleId>{5C22544A-7EE6-4342-B048-85BDC9FD1C3A}</a:tableStyleId>
              </a:tblPr>
              <a:tblGrid>
                <a:gridCol w="4114800"/>
                <a:gridCol w="4114800"/>
              </a:tblGrid>
              <a:tr h="370794">
                <a:tc>
                  <a:txBody>
                    <a:bodyPr/>
                    <a:lstStyle/>
                    <a:p>
                      <a:r>
                        <a:rPr lang="en-US" sz="1800" dirty="0" smtClean="0"/>
                        <a:t>Area</a:t>
                      </a:r>
                      <a:endParaRPr lang="en-US" sz="1800" dirty="0"/>
                    </a:p>
                  </a:txBody>
                  <a:tcPr marT="45715" marB="45715"/>
                </a:tc>
                <a:tc>
                  <a:txBody>
                    <a:bodyPr/>
                    <a:lstStyle/>
                    <a:p>
                      <a:r>
                        <a:rPr lang="en-US" sz="1800" dirty="0" smtClean="0"/>
                        <a:t>Use cases</a:t>
                      </a:r>
                      <a:endParaRPr lang="en-US" sz="1800" dirty="0"/>
                    </a:p>
                  </a:txBody>
                  <a:tcPr marT="45715" marB="45715"/>
                </a:tc>
              </a:tr>
              <a:tr h="370794">
                <a:tc>
                  <a:txBody>
                    <a:bodyPr/>
                    <a:lstStyle/>
                    <a:p>
                      <a:r>
                        <a:rPr lang="en-US" sz="1800" dirty="0" smtClean="0"/>
                        <a:t>Microbiology</a:t>
                      </a:r>
                      <a:endParaRPr lang="en-US" sz="1800" dirty="0"/>
                    </a:p>
                  </a:txBody>
                  <a:tcPr marT="45715" marB="45715"/>
                </a:tc>
                <a:tc>
                  <a:txBody>
                    <a:bodyPr/>
                    <a:lstStyle/>
                    <a:p>
                      <a:r>
                        <a:rPr lang="en-US" sz="1800" dirty="0" smtClean="0"/>
                        <a:t>Notification of stat</a:t>
                      </a:r>
                      <a:r>
                        <a:rPr lang="en-US" sz="1800" baseline="0" dirty="0" smtClean="0"/>
                        <a:t> gram stain orders</a:t>
                      </a:r>
                      <a:endParaRPr lang="en-US" sz="1800" dirty="0"/>
                    </a:p>
                  </a:txBody>
                  <a:tcPr marT="45715" marB="45715"/>
                </a:tc>
              </a:tr>
              <a:tr h="640042">
                <a:tc>
                  <a:txBody>
                    <a:bodyPr/>
                    <a:lstStyle/>
                    <a:p>
                      <a:r>
                        <a:rPr lang="en-US" sz="1800" dirty="0" smtClean="0"/>
                        <a:t>Transfusion services</a:t>
                      </a:r>
                      <a:endParaRPr lang="en-US" sz="1800" dirty="0"/>
                    </a:p>
                  </a:txBody>
                  <a:tcPr marT="45715" marB="45715"/>
                </a:tc>
                <a:tc>
                  <a:txBody>
                    <a:bodyPr/>
                    <a:lstStyle/>
                    <a:p>
                      <a:r>
                        <a:rPr lang="en-US" sz="1800" dirty="0" smtClean="0"/>
                        <a:t>Identify delayed</a:t>
                      </a:r>
                      <a:r>
                        <a:rPr lang="en-US" sz="1800" baseline="0" dirty="0" smtClean="0"/>
                        <a:t> testing, workload management</a:t>
                      </a:r>
                    </a:p>
                  </a:txBody>
                  <a:tcPr marT="45715" marB="45715"/>
                </a:tc>
              </a:tr>
              <a:tr h="9143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Automated</a:t>
                      </a:r>
                      <a:r>
                        <a:rPr lang="en-US" sz="1800" baseline="0" dirty="0" smtClean="0"/>
                        <a:t> Chemistry Line</a:t>
                      </a:r>
                      <a:endParaRPr lang="en-US" sz="1800" dirty="0" smtClean="0"/>
                    </a:p>
                  </a:txBody>
                  <a:tcPr marT="45715" marB="45715"/>
                </a:tc>
                <a:tc>
                  <a:txBody>
                    <a:bodyPr/>
                    <a:lstStyle/>
                    <a:p>
                      <a:r>
                        <a:rPr lang="en-US" sz="1800" baseline="0" dirty="0" smtClean="0"/>
                        <a:t>Complex logic to display only delayed or time-sensitive orders; still use printed pending log at the end of the day</a:t>
                      </a:r>
                    </a:p>
                  </a:txBody>
                  <a:tcPr marT="45715" marB="45715"/>
                </a:tc>
              </a:tr>
              <a:tr h="91434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Hematology/coagulation</a:t>
                      </a:r>
                    </a:p>
                  </a:txBody>
                  <a:tcPr marT="45715" marB="45715"/>
                </a:tc>
                <a:tc>
                  <a:txBody>
                    <a:bodyPr/>
                    <a:lstStyle/>
                    <a:p>
                      <a:r>
                        <a:rPr lang="en-US" sz="1800" baseline="0" dirty="0" smtClean="0"/>
                        <a:t>“We use it to anticipate coming work from the outside areas and to see when a sample is still pending”</a:t>
                      </a:r>
                    </a:p>
                  </a:txBody>
                  <a:tcPr marT="45715" marB="45715"/>
                </a:tc>
              </a:tr>
              <a:tr h="37079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Specimen Processing</a:t>
                      </a:r>
                    </a:p>
                  </a:txBody>
                  <a:tcPr marT="45715" marB="45715"/>
                </a:tc>
                <a:tc>
                  <a:txBody>
                    <a:bodyPr/>
                    <a:lstStyle/>
                    <a:p>
                      <a:r>
                        <a:rPr lang="en-US" sz="1800" baseline="0" dirty="0" smtClean="0"/>
                        <a:t>Replaces printed pending list for write-ins</a:t>
                      </a:r>
                    </a:p>
                  </a:txBody>
                  <a:tcPr marT="45715" marB="45715"/>
                </a:tc>
              </a:tr>
              <a:tr h="6400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smtClean="0"/>
                        <a:t>Mass</a:t>
                      </a:r>
                      <a:r>
                        <a:rPr lang="en-US" sz="1800" baseline="0" dirty="0" smtClean="0"/>
                        <a:t> Spectroscopy</a:t>
                      </a:r>
                      <a:endParaRPr lang="en-US" sz="1800" dirty="0" smtClean="0"/>
                    </a:p>
                  </a:txBody>
                  <a:tcPr marT="45715" marB="45715"/>
                </a:tc>
                <a:tc>
                  <a:txBody>
                    <a:bodyPr/>
                    <a:lstStyle/>
                    <a:p>
                      <a:r>
                        <a:rPr lang="en-US" sz="1800" baseline="0" dirty="0" smtClean="0"/>
                        <a:t>Estimate workload; prompts to collect specimens before beginning a batch</a:t>
                      </a:r>
                    </a:p>
                  </a:txBody>
                  <a:tcPr marT="45715" marB="45715"/>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a:xfrm>
            <a:off x="457200" y="381000"/>
            <a:ext cx="8229600" cy="1066800"/>
          </a:xfrm>
        </p:spPr>
        <p:txBody>
          <a:bodyPr/>
          <a:lstStyle/>
          <a:p>
            <a:r>
              <a:rPr lang="en-US" altLang="x-none">
                <a:ea typeface="ＭＳ Ｐゴシック" charset="-128"/>
              </a:rPr>
              <a:t>Implementation details</a:t>
            </a:r>
          </a:p>
        </p:txBody>
      </p:sp>
      <p:sp>
        <p:nvSpPr>
          <p:cNvPr id="31746" name="Content Placeholder 2"/>
          <p:cNvSpPr>
            <a:spLocks noGrp="1"/>
          </p:cNvSpPr>
          <p:nvPr>
            <p:ph idx="1"/>
          </p:nvPr>
        </p:nvSpPr>
        <p:spPr>
          <a:xfrm>
            <a:off x="457200" y="1600200"/>
            <a:ext cx="8686800" cy="4572000"/>
          </a:xfrm>
        </p:spPr>
        <p:txBody>
          <a:bodyPr/>
          <a:lstStyle/>
          <a:p>
            <a:r>
              <a:rPr lang="en-US" altLang="x-none" sz="2800">
                <a:ea typeface="ＭＳ Ｐゴシック" charset="-128"/>
              </a:rPr>
              <a:t>Intersystems Caché (LIS data extracts from worksheets)</a:t>
            </a:r>
          </a:p>
          <a:p>
            <a:r>
              <a:rPr lang="en-US" altLang="x-none" sz="2800">
                <a:ea typeface="ＭＳ Ｐゴシック" charset="-128"/>
              </a:rPr>
              <a:t>Application code in Python 2.7</a:t>
            </a:r>
          </a:p>
          <a:p>
            <a:pPr lvl="1"/>
            <a:r>
              <a:rPr lang="en-US" altLang="x-none" sz="2400">
                <a:ea typeface="ＭＳ Ｐゴシック" charset="-128"/>
              </a:rPr>
              <a:t>Around 5000 LOC (rules comprise about half of total)</a:t>
            </a:r>
          </a:p>
          <a:p>
            <a:pPr lvl="1"/>
            <a:r>
              <a:rPr lang="en-US" altLang="x-none" sz="2400">
                <a:ea typeface="ＭＳ Ｐゴシック" charset="-128"/>
              </a:rPr>
              <a:t>Flask web framework</a:t>
            </a:r>
          </a:p>
          <a:p>
            <a:r>
              <a:rPr lang="en-US" altLang="x-none" sz="2800">
                <a:ea typeface="ＭＳ Ｐゴシック" charset="-128"/>
              </a:rPr>
              <a:t>SQLite database (comments)</a:t>
            </a:r>
          </a:p>
          <a:p>
            <a:r>
              <a:rPr lang="en-US" altLang="x-none" sz="2800">
                <a:ea typeface="ＭＳ Ｐゴシック" charset="-128"/>
              </a:rPr>
              <a:t>Apache (web server)</a:t>
            </a:r>
          </a:p>
          <a:p>
            <a:r>
              <a:rPr lang="en-US" altLang="x-none" sz="2800">
                <a:ea typeface="ＭＳ Ｐゴシック" charset="-128"/>
              </a:rPr>
              <a:t>Bootstrap (CSS)</a:t>
            </a:r>
          </a:p>
          <a:p>
            <a:r>
              <a:rPr lang="en-US" altLang="x-none" sz="2800">
                <a:ea typeface="ＭＳ Ｐゴシック" charset="-128"/>
              </a:rPr>
              <a:t>Ansible (deployment, config. management)</a:t>
            </a:r>
          </a:p>
          <a:p>
            <a:r>
              <a:rPr lang="en-US" altLang="x-none" sz="2800">
                <a:ea typeface="ＭＳ Ｐゴシック" charset="-128"/>
              </a:rPr>
              <a:t>Ubuntu 14.04 (virtualized)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tLang="x-none">
                <a:ea typeface="ＭＳ Ｐゴシック" charset="-128"/>
              </a:rPr>
              <a:t>Architecture</a:t>
            </a:r>
          </a:p>
        </p:txBody>
      </p:sp>
      <p:pic>
        <p:nvPicPr>
          <p:cNvPr id="32770"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63588" y="1676400"/>
            <a:ext cx="7616825" cy="426720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457200" y="152400"/>
            <a:ext cx="8229600" cy="1066800"/>
          </a:xfrm>
        </p:spPr>
        <p:txBody>
          <a:bodyPr/>
          <a:lstStyle/>
          <a:p>
            <a:r>
              <a:rPr lang="en-US" altLang="x-none">
                <a:ea typeface="ＭＳ Ｐゴシック" charset="-128"/>
              </a:rPr>
              <a:t>Rules engine</a:t>
            </a:r>
          </a:p>
        </p:txBody>
      </p:sp>
      <p:sp>
        <p:nvSpPr>
          <p:cNvPr id="3" name="Content Placeholder 2"/>
          <p:cNvSpPr>
            <a:spLocks noGrp="1"/>
          </p:cNvSpPr>
          <p:nvPr>
            <p:ph idx="1"/>
          </p:nvPr>
        </p:nvSpPr>
        <p:spPr>
          <a:xfrm>
            <a:off x="307975" y="5029200"/>
            <a:ext cx="8839200" cy="4267200"/>
          </a:xfrm>
        </p:spPr>
        <p:txBody>
          <a:bodyPr/>
          <a:lstStyle/>
          <a:p>
            <a:pPr marL="0" indent="0">
              <a:buFont typeface="Arial" charset="0"/>
              <a:buNone/>
              <a:defRPr/>
            </a:pPr>
            <a:r>
              <a:rPr lang="en-US" altLang="x-none" sz="2800" dirty="0" smtClean="0">
                <a:ea typeface="ＭＳ Ｐゴシック" charset="-128"/>
              </a:rPr>
              <a:t>Rules implemented as Python functions</a:t>
            </a:r>
          </a:p>
          <a:p>
            <a:pPr>
              <a:defRPr/>
            </a:pPr>
            <a:r>
              <a:rPr lang="en-US" altLang="x-none" sz="2800" dirty="0" smtClean="0">
                <a:ea typeface="ＭＳ Ｐゴシック" charset="-128"/>
              </a:rPr>
              <a:t>😀 Flexible, components can be unit tested</a:t>
            </a:r>
          </a:p>
          <a:p>
            <a:pPr>
              <a:defRPr/>
            </a:pPr>
            <a:r>
              <a:rPr lang="en-US" altLang="x-none" sz="2800" dirty="0" smtClean="0">
                <a:ea typeface="ＭＳ Ｐゴシック" charset="-128"/>
              </a:rPr>
              <a:t>😐 Implemented by developer (no user interface)</a:t>
            </a:r>
          </a:p>
          <a:p>
            <a:pPr>
              <a:defRPr/>
            </a:pPr>
            <a:endParaRPr lang="en-US" sz="2800" dirty="0"/>
          </a:p>
        </p:txBody>
      </p:sp>
      <p:pic>
        <p:nvPicPr>
          <p:cNvPr id="33795" name="Content Placeholder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95400"/>
            <a:ext cx="5788025" cy="363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x-none">
                <a:ea typeface="ＭＳ Ｐゴシック" charset="-128"/>
              </a:rPr>
              <a:t>Summary</a:t>
            </a:r>
          </a:p>
        </p:txBody>
      </p:sp>
      <p:sp>
        <p:nvSpPr>
          <p:cNvPr id="41986" name="Content Placeholder 2"/>
          <p:cNvSpPr>
            <a:spLocks noGrp="1"/>
          </p:cNvSpPr>
          <p:nvPr>
            <p:ph idx="1"/>
          </p:nvPr>
        </p:nvSpPr>
        <p:spPr/>
        <p:txBody>
          <a:bodyPr/>
          <a:lstStyle/>
          <a:p>
            <a:r>
              <a:rPr lang="en-US" altLang="x-none">
                <a:ea typeface="ＭＳ Ｐゴシック" charset="-128"/>
              </a:rPr>
              <a:t>Simple web application developed with relatively little effort and very low direct costs</a:t>
            </a:r>
          </a:p>
          <a:p>
            <a:r>
              <a:rPr lang="en-US" altLang="x-none">
                <a:ea typeface="ＭＳ Ｐゴシック" charset="-128"/>
              </a:rPr>
              <a:t>Depends on access to data from the LIS; the rest is easy</a:t>
            </a:r>
          </a:p>
          <a:p>
            <a:r>
              <a:rPr lang="en-US" altLang="x-none">
                <a:ea typeface="ＭＳ Ｐゴシック" charset="-128"/>
              </a:rPr>
              <a:t>Provides flexible platform for creating real-time displays of events from the LIS and other systems</a:t>
            </a:r>
          </a:p>
          <a:p>
            <a:r>
              <a:rPr lang="en-US" altLang="x-none">
                <a:ea typeface="ＭＳ Ｐゴシック" charset="-128"/>
              </a:rPr>
              <a:t>Plays important role in lab operations</a:t>
            </a:r>
          </a:p>
          <a:p>
            <a:r>
              <a:rPr lang="en-US" altLang="x-none">
                <a:ea typeface="ＭＳ Ｐゴシック" charset="-128"/>
              </a:rPr>
              <a:t>People like it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x-none">
                <a:ea typeface="ＭＳ Ｐゴシック" charset="-128"/>
              </a:rPr>
              <a:t>Thank you</a:t>
            </a:r>
          </a:p>
        </p:txBody>
      </p:sp>
      <p:sp>
        <p:nvSpPr>
          <p:cNvPr id="34818" name="Content Placeholder 2"/>
          <p:cNvSpPr>
            <a:spLocks noGrp="1"/>
          </p:cNvSpPr>
          <p:nvPr>
            <p:ph idx="1"/>
          </p:nvPr>
        </p:nvSpPr>
        <p:spPr/>
        <p:txBody>
          <a:bodyPr/>
          <a:lstStyle/>
          <a:p>
            <a:r>
              <a:rPr lang="en-US" altLang="x-none">
                <a:ea typeface="ＭＳ Ｐゴシック" charset="-128"/>
              </a:rPr>
              <a:t>Thomas Ekberg</a:t>
            </a:r>
          </a:p>
          <a:p>
            <a:r>
              <a:rPr lang="en-US" altLang="x-none">
                <a:ea typeface="ＭＳ Ｐゴシック" charset="-128"/>
              </a:rPr>
              <a:t>University of Washington Department of Laboratory Medicine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tLang="x-none">
                <a:ea typeface="ＭＳ Ｐゴシック" charset="-128"/>
              </a:rPr>
              <a:t>Banners</a:t>
            </a:r>
          </a:p>
        </p:txBody>
      </p:sp>
      <p:pic>
        <p:nvPicPr>
          <p:cNvPr id="43010"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61963" y="2286000"/>
            <a:ext cx="8229600" cy="1652588"/>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altLang="x-none">
                <a:ea typeface="ＭＳ Ｐゴシック" charset="-128"/>
              </a:rPr>
              <a:t>Project pre-requisites</a:t>
            </a:r>
          </a:p>
        </p:txBody>
      </p:sp>
      <p:sp>
        <p:nvSpPr>
          <p:cNvPr id="35842" name="Content Placeholder 2"/>
          <p:cNvSpPr>
            <a:spLocks noGrp="1"/>
          </p:cNvSpPr>
          <p:nvPr>
            <p:ph idx="1"/>
          </p:nvPr>
        </p:nvSpPr>
        <p:spPr/>
        <p:txBody>
          <a:bodyPr/>
          <a:lstStyle/>
          <a:p>
            <a:r>
              <a:rPr lang="en-US" altLang="x-none">
                <a:ea typeface="ＭＳ Ｐゴシック" charset="-128"/>
              </a:rPr>
              <a:t>Caché programming expertise (could substitute an API)</a:t>
            </a:r>
          </a:p>
          <a:p>
            <a:r>
              <a:rPr lang="en-US" altLang="x-none">
                <a:ea typeface="ＭＳ Ｐゴシック" charset="-128"/>
              </a:rPr>
              <a:t>Infrastructure to self-host web application (could substitute cloud infrastructure)</a:t>
            </a:r>
          </a:p>
          <a:p>
            <a:r>
              <a:rPr lang="en-US" altLang="x-none">
                <a:ea typeface="ＭＳ Ｐゴシック" charset="-128"/>
              </a:rPr>
              <a:t>Application development expertise (no substitute!)</a:t>
            </a:r>
            <a:endParaRPr lang="x-none" altLang="x-none">
              <a:ea typeface="ＭＳ Ｐゴシック"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x-none">
                <a:ea typeface="ＭＳ Ｐゴシック" charset="-128"/>
              </a:rPr>
              <a:t>Technical implementation goals</a:t>
            </a:r>
          </a:p>
        </p:txBody>
      </p:sp>
      <p:sp>
        <p:nvSpPr>
          <p:cNvPr id="36866" name="Content Placeholder 2"/>
          <p:cNvSpPr>
            <a:spLocks noGrp="1"/>
          </p:cNvSpPr>
          <p:nvPr>
            <p:ph idx="1"/>
          </p:nvPr>
        </p:nvSpPr>
        <p:spPr/>
        <p:txBody>
          <a:bodyPr/>
          <a:lstStyle/>
          <a:p>
            <a:r>
              <a:rPr lang="en-US" altLang="x-none">
                <a:ea typeface="ＭＳ Ｐゴシック" charset="-128"/>
              </a:rPr>
              <a:t>Meet data security requirements</a:t>
            </a:r>
          </a:p>
          <a:p>
            <a:r>
              <a:rPr lang="en-US" altLang="x-none">
                <a:ea typeface="ＭＳ Ｐゴシック" charset="-128"/>
              </a:rPr>
              <a:t>Use free, open source components</a:t>
            </a:r>
          </a:p>
          <a:p>
            <a:r>
              <a:rPr lang="en-US" altLang="x-none">
                <a:ea typeface="ＭＳ Ｐゴシック" charset="-128"/>
              </a:rPr>
              <a:t>Use existing departmental infrastructure</a:t>
            </a:r>
          </a:p>
          <a:p>
            <a:r>
              <a:rPr lang="en-US" altLang="x-none">
                <a:ea typeface="ＭＳ Ｐゴシック" charset="-128"/>
              </a:rPr>
              <a:t>Flexible rules engine</a:t>
            </a:r>
          </a:p>
          <a:p>
            <a:r>
              <a:rPr lang="en-US" altLang="x-none">
                <a:ea typeface="ＭＳ Ｐゴシック" charset="-128"/>
              </a:rPr>
              <a:t>System resilience</a:t>
            </a:r>
          </a:p>
          <a:p>
            <a:pPr lvl="1"/>
            <a:r>
              <a:rPr lang="en-US" altLang="x-none">
                <a:ea typeface="ＭＳ Ｐゴシック" charset="-128"/>
              </a:rPr>
              <a:t>24/7 support</a:t>
            </a:r>
          </a:p>
          <a:p>
            <a:pPr lvl="1"/>
            <a:r>
              <a:rPr lang="en-US" altLang="x-none">
                <a:ea typeface="ＭＳ Ｐゴシック" charset="-128"/>
              </a:rPr>
              <a:t>Fewest possible points of failure</a:t>
            </a:r>
          </a:p>
          <a:p>
            <a:pPr lvl="1"/>
            <a:r>
              <a:rPr lang="en-US" altLang="x-none">
                <a:ea typeface="ＭＳ Ｐゴシック" charset="-128"/>
              </a:rPr>
              <a:t>Easy system recovery</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a:xfrm>
            <a:off x="76200" y="228600"/>
            <a:ext cx="9067800" cy="1066800"/>
          </a:xfrm>
        </p:spPr>
        <p:txBody>
          <a:bodyPr/>
          <a:lstStyle/>
          <a:p>
            <a:r>
              <a:rPr lang="en-US" altLang="x-none">
                <a:ea typeface="ＭＳ Ｐゴシック" charset="-128"/>
              </a:rPr>
              <a:t>One printed report of pending orders</a:t>
            </a:r>
          </a:p>
        </p:txBody>
      </p:sp>
      <p:pic>
        <p:nvPicPr>
          <p:cNvPr id="17410"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rcRect t="13188" b="7565"/>
          <a:stretch>
            <a:fillRect/>
          </a:stretch>
        </p:blipFill>
        <p:spPr>
          <a:xfrm rot="5400000">
            <a:off x="2047875" y="1154113"/>
            <a:ext cx="5048250" cy="5334000"/>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66800"/>
            <a:ext cx="6400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a:xfrm>
            <a:off x="457200" y="685800"/>
            <a:ext cx="8229600" cy="1066800"/>
          </a:xfrm>
        </p:spPr>
        <p:txBody>
          <a:bodyPr/>
          <a:lstStyle/>
          <a:p>
            <a:r>
              <a:rPr lang="en-US" altLang="x-none">
                <a:ea typeface="ＭＳ Ｐゴシック" charset="-128"/>
              </a:rPr>
              <a:t>Real-time display of pending orders: operational objectives</a:t>
            </a:r>
          </a:p>
        </p:txBody>
      </p:sp>
      <p:sp>
        <p:nvSpPr>
          <p:cNvPr id="19458" name="Content Placeholder 2"/>
          <p:cNvSpPr>
            <a:spLocks noGrp="1"/>
          </p:cNvSpPr>
          <p:nvPr>
            <p:ph idx="1"/>
          </p:nvPr>
        </p:nvSpPr>
        <p:spPr>
          <a:xfrm>
            <a:off x="457200" y="2209800"/>
            <a:ext cx="8229600" cy="4267200"/>
          </a:xfrm>
        </p:spPr>
        <p:txBody>
          <a:bodyPr/>
          <a:lstStyle/>
          <a:p>
            <a:r>
              <a:rPr lang="en-US" altLang="x-none">
                <a:ea typeface="ＭＳ Ｐゴシック" charset="-128"/>
              </a:rPr>
              <a:t>Improve situational awareness in the lab</a:t>
            </a:r>
          </a:p>
          <a:p>
            <a:pPr lvl="1"/>
            <a:r>
              <a:rPr lang="en-US" altLang="x-none">
                <a:ea typeface="ＭＳ Ｐゴシック" charset="-128"/>
              </a:rPr>
              <a:t>Replace batched “pull” with real-time “push”</a:t>
            </a:r>
          </a:p>
          <a:p>
            <a:pPr lvl="1"/>
            <a:r>
              <a:rPr lang="en-US" altLang="x-none">
                <a:ea typeface="ＭＳ Ｐゴシック" charset="-128"/>
              </a:rPr>
              <a:t>Improve visibility of </a:t>
            </a:r>
            <a:r>
              <a:rPr lang="en-US" altLang="x-none" b="1">
                <a:ea typeface="ＭＳ Ｐゴシック" charset="-128"/>
              </a:rPr>
              <a:t>actionable</a:t>
            </a:r>
            <a:r>
              <a:rPr lang="en-US" altLang="x-none">
                <a:ea typeface="ＭＳ Ｐゴシック" charset="-128"/>
              </a:rPr>
              <a:t> pending orders</a:t>
            </a:r>
          </a:p>
          <a:p>
            <a:r>
              <a:rPr lang="en-US" altLang="x-none">
                <a:ea typeface="ＭＳ Ｐゴシック" charset="-128"/>
              </a:rPr>
              <a:t>Reduce reliance on printed pending lists</a:t>
            </a:r>
          </a:p>
          <a:p>
            <a:r>
              <a:rPr lang="en-US" altLang="x-none">
                <a:ea typeface="ＭＳ Ｐゴシック" charset="-128"/>
              </a:rPr>
              <a:t>Improve communication related to pending orders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898650"/>
            <a:ext cx="8229600" cy="2184400"/>
          </a:xfrm>
        </p:spPr>
      </p:pic>
      <p:sp>
        <p:nvSpPr>
          <p:cNvPr id="21506" name="Title 1"/>
          <p:cNvSpPr>
            <a:spLocks noGrp="1"/>
          </p:cNvSpPr>
          <p:nvPr>
            <p:ph type="title"/>
          </p:nvPr>
        </p:nvSpPr>
        <p:spPr/>
        <p:txBody>
          <a:bodyPr/>
          <a:lstStyle/>
          <a:p>
            <a:r>
              <a:rPr lang="en-US" altLang="x-none">
                <a:ea typeface="ＭＳ Ｐゴシック" charset="-128"/>
              </a:rPr>
              <a:t>Less is More</a:t>
            </a:r>
            <a:endParaRPr lang="x-none" altLang="x-none">
              <a:ea typeface="ＭＳ Ｐゴシック" charset="-128"/>
            </a:endParaRPr>
          </a:p>
        </p:txBody>
      </p:sp>
      <p:sp>
        <p:nvSpPr>
          <p:cNvPr id="21507" name="TextBox 2"/>
          <p:cNvSpPr txBox="1">
            <a:spLocks noChangeArrowheads="1"/>
          </p:cNvSpPr>
          <p:nvPr/>
        </p:nvSpPr>
        <p:spPr bwMode="auto">
          <a:xfrm>
            <a:off x="269875" y="4538663"/>
            <a:ext cx="8402638"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charset="0"/>
                <a:ea typeface="ＭＳ Ｐゴシック" charset="-128"/>
              </a:defRPr>
            </a:lvl1pPr>
            <a:lvl2pPr marL="742950" indent="-285750">
              <a:defRPr>
                <a:solidFill>
                  <a:schemeClr val="tx1"/>
                </a:solidFill>
                <a:latin typeface="Arial" charset="0"/>
                <a:ea typeface="ＭＳ Ｐゴシック" charset="-128"/>
              </a:defRPr>
            </a:lvl2pPr>
            <a:lvl3pPr marL="1143000" indent="-228600">
              <a:defRPr>
                <a:solidFill>
                  <a:schemeClr val="tx1"/>
                </a:solidFill>
                <a:latin typeface="Arial" charset="0"/>
                <a:ea typeface="ＭＳ Ｐゴシック" charset="-128"/>
              </a:defRPr>
            </a:lvl3pPr>
            <a:lvl4pPr marL="1600200" indent="-228600">
              <a:defRPr>
                <a:solidFill>
                  <a:schemeClr val="tx1"/>
                </a:solidFill>
                <a:latin typeface="Arial" charset="0"/>
                <a:ea typeface="ＭＳ Ｐゴシック" charset="-128"/>
              </a:defRPr>
            </a:lvl4pPr>
            <a:lvl5pPr marL="2057400" indent="-22860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a:buFont typeface="Arial" charset="0"/>
              <a:buChar char="•"/>
            </a:pPr>
            <a:r>
              <a:rPr lang="en-US" altLang="x-none" sz="2800"/>
              <a:t>Rows highlighted and sorted to top based on location and priority</a:t>
            </a:r>
          </a:p>
          <a:p>
            <a:pPr>
              <a:buFont typeface="Arial" charset="0"/>
              <a:buChar char="•"/>
            </a:pPr>
            <a:r>
              <a:rPr lang="en-US" altLang="x-none" sz="2800"/>
              <a:t>Humanized time intervals</a:t>
            </a:r>
          </a:p>
          <a:p>
            <a:pPr>
              <a:buFont typeface="Arial" charset="0"/>
              <a:buChar char="•"/>
            </a:pPr>
            <a:r>
              <a:rPr lang="en-US" altLang="x-none" sz="2800"/>
              <a:t>Orders grouped by patient and accession</a:t>
            </a:r>
          </a:p>
        </p:txBody>
      </p:sp>
      <p:sp>
        <p:nvSpPr>
          <p:cNvPr id="4" name="Oval 3"/>
          <p:cNvSpPr>
            <a:spLocks noChangeArrowheads="1"/>
          </p:cNvSpPr>
          <p:nvPr/>
        </p:nvSpPr>
        <p:spPr bwMode="auto">
          <a:xfrm>
            <a:off x="1828800" y="2457450"/>
            <a:ext cx="990600" cy="533400"/>
          </a:xfrm>
          <a:prstGeom prst="ellipse">
            <a:avLst/>
          </a:prstGeom>
          <a:noFill/>
          <a:ln w="38100">
            <a:solidFill>
              <a:srgbClr val="FF000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7" name="Oval 6"/>
          <p:cNvSpPr>
            <a:spLocks noChangeArrowheads="1"/>
          </p:cNvSpPr>
          <p:nvPr/>
        </p:nvSpPr>
        <p:spPr bwMode="auto">
          <a:xfrm>
            <a:off x="3200400" y="2463800"/>
            <a:ext cx="990600" cy="533400"/>
          </a:xfrm>
          <a:prstGeom prst="ellipse">
            <a:avLst/>
          </a:prstGeom>
          <a:noFill/>
          <a:ln w="38100">
            <a:solidFill>
              <a:srgbClr val="FF000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8" name="Oval 7"/>
          <p:cNvSpPr>
            <a:spLocks noChangeArrowheads="1"/>
          </p:cNvSpPr>
          <p:nvPr/>
        </p:nvSpPr>
        <p:spPr bwMode="auto">
          <a:xfrm>
            <a:off x="3711575" y="3344863"/>
            <a:ext cx="1698625" cy="846137"/>
          </a:xfrm>
          <a:prstGeom prst="ellipse">
            <a:avLst/>
          </a:prstGeom>
          <a:noFill/>
          <a:ln w="38100">
            <a:solidFill>
              <a:srgbClr val="FF0000"/>
            </a:solidFill>
            <a:round/>
            <a:headEnd/>
            <a:tailEnd/>
          </a:ln>
          <a:effectLst>
            <a:outerShdw blurRad="40000" dist="23000" dir="5400000" rotWithShape="0">
              <a:srgbClr val="00000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x-none">
                <a:ea typeface="ＭＳ Ｐゴシック" charset="-128"/>
              </a:rPr>
              <a:t>Improving signal:noise</a:t>
            </a:r>
          </a:p>
        </p:txBody>
      </p:sp>
      <p:sp>
        <p:nvSpPr>
          <p:cNvPr id="23554" name="Content Placeholder 8"/>
          <p:cNvSpPr>
            <a:spLocks noGrp="1"/>
          </p:cNvSpPr>
          <p:nvPr>
            <p:ph idx="1"/>
          </p:nvPr>
        </p:nvSpPr>
        <p:spPr/>
        <p:txBody>
          <a:bodyPr/>
          <a:lstStyle/>
          <a:p>
            <a:r>
              <a:rPr lang="en-US" altLang="x-none">
                <a:ea typeface="ＭＳ Ｐゴシック" charset="-128"/>
              </a:rPr>
              <a:t>Filtering and sorting</a:t>
            </a:r>
          </a:p>
          <a:p>
            <a:pPr lvl="1"/>
            <a:r>
              <a:rPr lang="en-US" altLang="x-none">
                <a:ea typeface="ＭＳ Ｐゴシック" charset="-128"/>
              </a:rPr>
              <a:t>Priority, time elapsed, test/order (eg, specimen stability), ordering location.</a:t>
            </a:r>
          </a:p>
          <a:p>
            <a:r>
              <a:rPr lang="en-US" altLang="x-none">
                <a:ea typeface="ＭＳ Ｐゴシック" charset="-128"/>
              </a:rPr>
              <a:t>Grouping</a:t>
            </a:r>
          </a:p>
          <a:p>
            <a:pPr lvl="1"/>
            <a:r>
              <a:rPr lang="en-US" altLang="x-none">
                <a:ea typeface="ＭＳ Ｐゴシック" charset="-128"/>
              </a:rPr>
              <a:t>patient, accession, container</a:t>
            </a:r>
          </a:p>
          <a:p>
            <a:r>
              <a:rPr lang="en-US" altLang="x-none">
                <a:ea typeface="ＭＳ Ｐゴシック" charset="-128"/>
              </a:rPr>
              <a:t>Highlighting/formatting</a:t>
            </a:r>
          </a:p>
          <a:p>
            <a:pPr lvl="1"/>
            <a:r>
              <a:rPr lang="en-US" altLang="x-none">
                <a:ea typeface="ＭＳ Ｐゴシック" charset="-128"/>
              </a:rPr>
              <a:t>Priority, time elapsed, ordering location</a:t>
            </a:r>
          </a:p>
          <a:p>
            <a:pPr lvl="1"/>
            <a:endParaRPr lang="en-US" altLang="x-none">
              <a:ea typeface="ＭＳ Ｐゴシック"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x-none">
                <a:ea typeface="ＭＳ Ｐゴシック" charset="-128"/>
              </a:rPr>
              <a:t>Communication via comments</a:t>
            </a:r>
          </a:p>
        </p:txBody>
      </p:sp>
      <p:pic>
        <p:nvPicPr>
          <p:cNvPr id="25602"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1676400"/>
            <a:ext cx="8229600" cy="1392238"/>
          </a:xfrm>
        </p:spPr>
      </p:pic>
      <p:pic>
        <p:nvPicPr>
          <p:cNvPr id="20483" name="Picture 4"/>
          <p:cNvPicPr>
            <a:picLocks noChangeAspect="1"/>
          </p:cNvPicPr>
          <p:nvPr/>
        </p:nvPicPr>
        <p:blipFill>
          <a:blip r:embed="rId3">
            <a:extLst>
              <a:ext uri="{28A0092B-C50C-407E-A947-70E740481C1C}">
                <a14:useLocalDpi xmlns:a14="http://schemas.microsoft.com/office/drawing/2010/main" val="0"/>
              </a:ext>
            </a:extLst>
          </a:blip>
          <a:srcRect r="55556"/>
          <a:stretch>
            <a:fillRect/>
          </a:stretch>
        </p:blipFill>
        <p:spPr bwMode="auto">
          <a:xfrm>
            <a:off x="3935413" y="3886200"/>
            <a:ext cx="47513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Content Placeholder 3"/>
          <p:cNvPicPr>
            <a:picLocks noChangeAspect="1"/>
          </p:cNvPicPr>
          <p:nvPr/>
        </p:nvPicPr>
        <p:blipFill>
          <a:blip r:embed="rId2">
            <a:extLst>
              <a:ext uri="{28A0092B-C50C-407E-A947-70E740481C1C}">
                <a14:useLocalDpi xmlns:a14="http://schemas.microsoft.com/office/drawing/2010/main" val="0"/>
              </a:ext>
            </a:extLst>
          </a:blip>
          <a:srcRect l="74074"/>
          <a:stretch>
            <a:fillRect/>
          </a:stretch>
        </p:blipFill>
        <p:spPr bwMode="auto">
          <a:xfrm>
            <a:off x="533400" y="3733800"/>
            <a:ext cx="32766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2" name="Oval 1"/>
          <p:cNvSpPr>
            <a:spLocks noChangeArrowheads="1"/>
          </p:cNvSpPr>
          <p:nvPr/>
        </p:nvSpPr>
        <p:spPr bwMode="auto">
          <a:xfrm>
            <a:off x="6324600" y="1905000"/>
            <a:ext cx="2438400" cy="1371600"/>
          </a:xfrm>
          <a:prstGeom prst="ellipse">
            <a:avLst/>
          </a:prstGeom>
          <a:noFill/>
          <a:ln w="381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3" name="Oval 2"/>
          <p:cNvSpPr>
            <a:spLocks noChangeArrowheads="1"/>
          </p:cNvSpPr>
          <p:nvPr/>
        </p:nvSpPr>
        <p:spPr bwMode="auto">
          <a:xfrm>
            <a:off x="500063" y="4495800"/>
            <a:ext cx="317500" cy="304800"/>
          </a:xfrm>
          <a:prstGeom prst="ellipse">
            <a:avLst/>
          </a:prstGeom>
          <a:noFill/>
          <a:ln w="38100">
            <a:solidFill>
              <a:srgbClr val="FF0000"/>
            </a:solidFill>
            <a:round/>
            <a:headEnd/>
            <a:tailEnd/>
          </a:ln>
          <a:effectLst>
            <a:outerShdw blurRad="40000" dist="23000" dir="5400000" rotWithShape="0">
              <a:srgbClr val="00000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6788" y="609600"/>
            <a:ext cx="27051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6725" y="609600"/>
            <a:ext cx="27051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7675" y="3048000"/>
            <a:ext cx="2706688"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255963" y="609600"/>
            <a:ext cx="2706687"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8025" y="3048000"/>
            <a:ext cx="270510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14"/>
          <p:cNvSpPr txBox="1">
            <a:spLocks noChangeArrowheads="1"/>
          </p:cNvSpPr>
          <p:nvPr/>
        </p:nvSpPr>
        <p:spPr bwMode="auto">
          <a:xfrm>
            <a:off x="903288" y="2614613"/>
            <a:ext cx="1916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a:latin typeface="Arial" charset="0"/>
              </a:rPr>
              <a:t>Hematology Line</a:t>
            </a:r>
          </a:p>
        </p:txBody>
      </p:sp>
      <p:sp>
        <p:nvSpPr>
          <p:cNvPr id="26631" name="TextBox 15"/>
          <p:cNvSpPr txBox="1">
            <a:spLocks noChangeArrowheads="1"/>
          </p:cNvSpPr>
          <p:nvPr/>
        </p:nvSpPr>
        <p:spPr bwMode="auto">
          <a:xfrm>
            <a:off x="3406775" y="2617788"/>
            <a:ext cx="2330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a:latin typeface="Arial" charset="0"/>
              </a:rPr>
              <a:t>Transfusion Services</a:t>
            </a:r>
          </a:p>
        </p:txBody>
      </p:sp>
      <p:sp>
        <p:nvSpPr>
          <p:cNvPr id="26632" name="TextBox 16"/>
          <p:cNvSpPr txBox="1">
            <a:spLocks noChangeArrowheads="1"/>
          </p:cNvSpPr>
          <p:nvPr/>
        </p:nvSpPr>
        <p:spPr bwMode="auto">
          <a:xfrm>
            <a:off x="6735763" y="2614613"/>
            <a:ext cx="1327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a:latin typeface="Arial" charset="0"/>
              </a:rPr>
              <a:t>Processing</a:t>
            </a:r>
          </a:p>
        </p:txBody>
      </p:sp>
      <p:sp>
        <p:nvSpPr>
          <p:cNvPr id="26633" name="TextBox 17"/>
          <p:cNvSpPr txBox="1">
            <a:spLocks noChangeArrowheads="1"/>
          </p:cNvSpPr>
          <p:nvPr/>
        </p:nvSpPr>
        <p:spPr bwMode="auto">
          <a:xfrm>
            <a:off x="939800" y="5116513"/>
            <a:ext cx="1722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a:latin typeface="Arial" charset="0"/>
              </a:rPr>
              <a:t>Chemistry Line</a:t>
            </a:r>
          </a:p>
        </p:txBody>
      </p:sp>
      <p:sp>
        <p:nvSpPr>
          <p:cNvPr id="26634" name="TextBox 18"/>
          <p:cNvSpPr txBox="1">
            <a:spLocks noChangeArrowheads="1"/>
          </p:cNvSpPr>
          <p:nvPr/>
        </p:nvSpPr>
        <p:spPr bwMode="auto">
          <a:xfrm>
            <a:off x="3832225" y="5141913"/>
            <a:ext cx="14795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a:latin typeface="Arial" charset="0"/>
              </a:rPr>
              <a:t>Microbiology</a:t>
            </a:r>
          </a:p>
        </p:txBody>
      </p:sp>
      <p:pic>
        <p:nvPicPr>
          <p:cNvPr id="26635"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6043613" y="3062288"/>
            <a:ext cx="268605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6" name="TextBox 2"/>
          <p:cNvSpPr txBox="1">
            <a:spLocks noChangeArrowheads="1"/>
          </p:cNvSpPr>
          <p:nvPr/>
        </p:nvSpPr>
        <p:spPr bwMode="auto">
          <a:xfrm>
            <a:off x="6750050" y="5087938"/>
            <a:ext cx="1262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a:latin typeface="Arial" charset="0"/>
              </a:rPr>
              <a:t>My Laptop</a:t>
            </a:r>
          </a:p>
        </p:txBody>
      </p:sp>
      <p:sp>
        <p:nvSpPr>
          <p:cNvPr id="26637" name="TextBox 1"/>
          <p:cNvSpPr txBox="1">
            <a:spLocks noChangeArrowheads="1"/>
          </p:cNvSpPr>
          <p:nvPr/>
        </p:nvSpPr>
        <p:spPr bwMode="auto">
          <a:xfrm>
            <a:off x="466725" y="5551488"/>
            <a:ext cx="79152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pPr>
            <a:r>
              <a:rPr lang="en-US" altLang="x-none" sz="2400">
                <a:latin typeface="Arial" charset="0"/>
              </a:rPr>
              <a:t>&gt; 30 worksheet groups in production since April, 2016</a:t>
            </a:r>
          </a:p>
          <a:p>
            <a:pPr>
              <a:spcBef>
                <a:spcPct val="0"/>
              </a:spcBef>
            </a:pPr>
            <a:r>
              <a:rPr lang="en-US" altLang="x-none" sz="2400">
                <a:latin typeface="Arial" charset="0"/>
              </a:rPr>
              <a:t>13 permanent displays across three hospitals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3" name="Content Placeholder 4"/>
          <p:cNvGraphicFramePr>
            <a:graphicFrameLocks/>
          </p:cNvGraphicFramePr>
          <p:nvPr/>
        </p:nvGraphicFramePr>
        <p:xfrm>
          <a:off x="600075" y="2006600"/>
          <a:ext cx="4098925" cy="3835400"/>
        </p:xfrm>
        <a:graphic>
          <a:graphicData uri="http://schemas.openxmlformats.org/presentationml/2006/ole">
            <mc:AlternateContent xmlns:mc="http://schemas.openxmlformats.org/markup-compatibility/2006">
              <mc:Choice xmlns:v="urn:schemas-microsoft-com:vml" Requires="v">
                <p:oleObj spid="_x0000_s28677" name="Chart" r:id="rId4" imgW="4102269" imgH="3840163" progId="Excel.Chart.8">
                  <p:embed/>
                </p:oleObj>
              </mc:Choice>
              <mc:Fallback>
                <p:oleObj name="Chart" r:id="rId4" imgW="4102269" imgH="3840163" progId="Excel.Chart.8">
                  <p:embed/>
                  <p:pic>
                    <p:nvPicPr>
                      <p:cNvPr id="0" name="Content Placeholder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075" y="2006600"/>
                        <a:ext cx="4098925"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4" name="TextBox 5"/>
          <p:cNvSpPr txBox="1">
            <a:spLocks noChangeArrowheads="1"/>
          </p:cNvSpPr>
          <p:nvPr/>
        </p:nvSpPr>
        <p:spPr bwMode="auto">
          <a:xfrm>
            <a:off x="627063" y="966788"/>
            <a:ext cx="39639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a:latin typeface="Arial" charset="0"/>
              </a:rPr>
              <a:t>How would you characterize the </a:t>
            </a:r>
            <a:r>
              <a:rPr lang="en-US" altLang="x-none" sz="1800" b="1">
                <a:latin typeface="Arial" charset="0"/>
              </a:rPr>
              <a:t>importance of the PLM</a:t>
            </a:r>
            <a:r>
              <a:rPr lang="en-US" altLang="x-none" sz="1800">
                <a:latin typeface="Arial" charset="0"/>
              </a:rPr>
              <a:t> in the daily operation of your lab area?</a:t>
            </a:r>
          </a:p>
        </p:txBody>
      </p:sp>
      <p:graphicFrame>
        <p:nvGraphicFramePr>
          <p:cNvPr id="28675" name="Content Placeholder 4"/>
          <p:cNvGraphicFramePr>
            <a:graphicFrameLocks/>
          </p:cNvGraphicFramePr>
          <p:nvPr/>
        </p:nvGraphicFramePr>
        <p:xfrm>
          <a:off x="4638675" y="2006600"/>
          <a:ext cx="4098925" cy="3835400"/>
        </p:xfrm>
        <a:graphic>
          <a:graphicData uri="http://schemas.openxmlformats.org/presentationml/2006/ole">
            <mc:AlternateContent xmlns:mc="http://schemas.openxmlformats.org/markup-compatibility/2006">
              <mc:Choice xmlns:v="urn:schemas-microsoft-com:vml" Requires="v">
                <p:oleObj spid="_x0000_s28678" name="Chart" r:id="rId7" imgW="4108364" imgH="3840163" progId="Excel.Chart.8">
                  <p:embed/>
                </p:oleObj>
              </mc:Choice>
              <mc:Fallback>
                <p:oleObj name="Chart" r:id="rId7" imgW="4108364" imgH="3840163" progId="Excel.Chart.8">
                  <p:embed/>
                  <p:pic>
                    <p:nvPicPr>
                      <p:cNvPr id="0" name="Content Placeholder 4"/>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8675" y="2006600"/>
                        <a:ext cx="4098925"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6" name="TextBox 8"/>
          <p:cNvSpPr txBox="1">
            <a:spLocks noChangeArrowheads="1"/>
          </p:cNvSpPr>
          <p:nvPr/>
        </p:nvSpPr>
        <p:spPr bwMode="auto">
          <a:xfrm>
            <a:off x="4849813" y="1104900"/>
            <a:ext cx="36766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r>
              <a:rPr lang="en-US" altLang="x-none" sz="1800" b="1">
                <a:latin typeface="Arial" charset="0"/>
              </a:rPr>
              <a:t>How often</a:t>
            </a:r>
            <a:r>
              <a:rPr lang="en-US" altLang="x-none" sz="1800">
                <a:latin typeface="Arial" charset="0"/>
              </a:rPr>
              <a:t> is the PLM consulted in your lab area?</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9058</TotalTime>
  <Words>880</Words>
  <Application>Microsoft Macintosh PowerPoint</Application>
  <PresentationFormat>On-screen Show (4:3)</PresentationFormat>
  <Paragraphs>106</Paragraphs>
  <Slides>19</Slides>
  <Notes>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5" baseType="lpstr">
      <vt:lpstr>Arial</vt:lpstr>
      <vt:lpstr>ＭＳ Ｐゴシック</vt:lpstr>
      <vt:lpstr>Calibri</vt:lpstr>
      <vt:lpstr>Mangal</vt:lpstr>
      <vt:lpstr>Office Theme</vt:lpstr>
      <vt:lpstr>Microsoft Excel Chart</vt:lpstr>
      <vt:lpstr>An open source web application for real-time display of pending orders</vt:lpstr>
      <vt:lpstr>One printed report of pending orders</vt:lpstr>
      <vt:lpstr>PowerPoint Presentation</vt:lpstr>
      <vt:lpstr>Real-time display of pending orders: operational objectives</vt:lpstr>
      <vt:lpstr>Less is More</vt:lpstr>
      <vt:lpstr>Improving signal:noise</vt:lpstr>
      <vt:lpstr>Communication via comments</vt:lpstr>
      <vt:lpstr>PowerPoint Presentation</vt:lpstr>
      <vt:lpstr>PowerPoint Presentation</vt:lpstr>
      <vt:lpstr>PowerPoint Presentation</vt:lpstr>
      <vt:lpstr>Use cases</vt:lpstr>
      <vt:lpstr>Implementation details</vt:lpstr>
      <vt:lpstr>Architecture</vt:lpstr>
      <vt:lpstr>Rules engine</vt:lpstr>
      <vt:lpstr>Summary</vt:lpstr>
      <vt:lpstr>Thank you</vt:lpstr>
      <vt:lpstr>Banners</vt:lpstr>
      <vt:lpstr>Project pre-requisites</vt:lpstr>
      <vt:lpstr>Technical implementation goals</vt:lpstr>
    </vt:vector>
  </TitlesOfParts>
  <Company>University of Washington</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Tricia Caparas</dc:creator>
  <cp:lastModifiedBy>Noah G. Hoffman</cp:lastModifiedBy>
  <cp:revision>87</cp:revision>
  <dcterms:created xsi:type="dcterms:W3CDTF">2008-11-04T22:35:39Z</dcterms:created>
  <dcterms:modified xsi:type="dcterms:W3CDTF">2018-02-23T18:51:51Z</dcterms:modified>
</cp:coreProperties>
</file>